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347" r:id="rId3"/>
    <p:sldId id="313" r:id="rId4"/>
    <p:sldId id="352" r:id="rId5"/>
    <p:sldId id="342" r:id="rId6"/>
    <p:sldId id="370" r:id="rId7"/>
    <p:sldId id="820" r:id="rId8"/>
    <p:sldId id="819" r:id="rId9"/>
    <p:sldId id="364" r:id="rId10"/>
    <p:sldId id="808" r:id="rId11"/>
    <p:sldId id="811" r:id="rId12"/>
    <p:sldId id="815" r:id="rId13"/>
    <p:sldId id="812" r:id="rId14"/>
    <p:sldId id="813" r:id="rId15"/>
    <p:sldId id="368" r:id="rId16"/>
    <p:sldId id="366" r:id="rId17"/>
    <p:sldId id="806" r:id="rId18"/>
    <p:sldId id="369" r:id="rId19"/>
    <p:sldId id="295" r:id="rId20"/>
    <p:sldId id="339" r:id="rId21"/>
    <p:sldId id="769" r:id="rId22"/>
    <p:sldId id="260" r:id="rId23"/>
    <p:sldId id="770" r:id="rId24"/>
    <p:sldId id="361" r:id="rId25"/>
  </p:sldIdLst>
  <p:sldSz cx="9144000" cy="5143500" type="screen16x9"/>
  <p:notesSz cx="7099300" cy="10234613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A48D"/>
    <a:srgbClr val="71A58D"/>
    <a:srgbClr val="9BBFAF"/>
    <a:srgbClr val="D7E5DF"/>
    <a:srgbClr val="142D3E"/>
    <a:srgbClr val="FBB3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595" autoAdjust="0"/>
  </p:normalViewPr>
  <p:slideViewPr>
    <p:cSldViewPr snapToGrid="0" snapToObjects="1">
      <p:cViewPr varScale="1">
        <p:scale>
          <a:sx n="83" d="100"/>
          <a:sy n="83" d="100"/>
        </p:scale>
        <p:origin x="824" y="6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D0DF57D-1A2B-438E-97B6-D923386129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1183EE-674D-41E6-9121-DDCC850C10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DD4FF0-A03F-4EB7-A117-75DD843F7B8C}" type="datetimeFigureOut">
              <a:rPr lang="en-BE" smtClean="0"/>
              <a:t>03/30/2019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411A34-83DD-47A5-8B81-7F0E49BBAF2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5036DF-7AB0-47EA-820A-6F2EA3C861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1CDBE3-877F-4DA7-AB3B-B2DEA07E82EF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940357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B3C3B535-0C67-8748-9489-AED21C199487}" type="datetimeFigureOut">
              <a:rPr lang="nl-NL" smtClean="0"/>
              <a:t>30-3-2019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3BA15A4D-C12D-EA48-A838-783690892FE2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0334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15A4D-C12D-EA48-A838-783690892FE2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9392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15A4D-C12D-EA48-A838-783690892FE2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4856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The calculated maximum theoretical CO2 sequestration </a:t>
            </a:r>
            <a:r>
              <a:rPr lang="en-US" dirty="0"/>
              <a:t>capacity is 420 g CO2/kg for steel slag (when both Ca and Mg are considered) and 337 g CO2/kg for LD steel slag (amount of CO2 expressed on basis of </a:t>
            </a:r>
            <a:r>
              <a:rPr lang="en-AU" dirty="0"/>
              <a:t>non-carbonated steel slag).</a:t>
            </a:r>
            <a:endParaRPr lang="en-BE" dirty="0"/>
          </a:p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15A4D-C12D-EA48-A838-783690892FE2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7968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Correlation between the strength of the carbonated material and the amount of additional formed carbonates during the carbonation reaction </a:t>
            </a:r>
          </a:p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15A4D-C12D-EA48-A838-783690892FE2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2994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15A4D-C12D-EA48-A838-783690892FE2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3342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15A4D-C12D-EA48-A838-783690892FE2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7325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Logo_Orbix_ne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260" y="2086958"/>
            <a:ext cx="2175480" cy="73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42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FotosLinks_Groen">
    <p:bg>
      <p:bgPr>
        <a:solidFill>
          <a:srgbClr val="6BA4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0" hasCustomPrompt="1"/>
          </p:nvPr>
        </p:nvSpPr>
        <p:spPr>
          <a:xfrm>
            <a:off x="-7969" y="0"/>
            <a:ext cx="4630019" cy="2570746"/>
          </a:xfrm>
          <a:custGeom>
            <a:avLst/>
            <a:gdLst>
              <a:gd name="connsiteX0" fmla="*/ 0 w 4630350"/>
              <a:gd name="connsiteY0" fmla="*/ 0 h 5143500"/>
              <a:gd name="connsiteX1" fmla="*/ 4621213 w 4630350"/>
              <a:gd name="connsiteY1" fmla="*/ 0 h 5143500"/>
              <a:gd name="connsiteX2" fmla="*/ 4621213 w 4630350"/>
              <a:gd name="connsiteY2" fmla="*/ 677656 h 5143500"/>
              <a:gd name="connsiteX3" fmla="*/ 4479432 w 4630350"/>
              <a:gd name="connsiteY3" fmla="*/ 768669 h 5143500"/>
              <a:gd name="connsiteX4" fmla="*/ 4621213 w 4630350"/>
              <a:gd name="connsiteY4" fmla="*/ 859682 h 5143500"/>
              <a:gd name="connsiteX5" fmla="*/ 4630350 w 4630350"/>
              <a:gd name="connsiteY5" fmla="*/ 2558046 h 5143500"/>
              <a:gd name="connsiteX6" fmla="*/ 0 w 4630350"/>
              <a:gd name="connsiteY6" fmla="*/ 5143500 h 5143500"/>
              <a:gd name="connsiteX7" fmla="*/ 0 w 4630350"/>
              <a:gd name="connsiteY7" fmla="*/ 0 h 5143500"/>
              <a:gd name="connsiteX0" fmla="*/ 0 w 4630350"/>
              <a:gd name="connsiteY0" fmla="*/ 0 h 2567182"/>
              <a:gd name="connsiteX1" fmla="*/ 4621213 w 4630350"/>
              <a:gd name="connsiteY1" fmla="*/ 0 h 2567182"/>
              <a:gd name="connsiteX2" fmla="*/ 4621213 w 4630350"/>
              <a:gd name="connsiteY2" fmla="*/ 677656 h 2567182"/>
              <a:gd name="connsiteX3" fmla="*/ 4479432 w 4630350"/>
              <a:gd name="connsiteY3" fmla="*/ 768669 h 2567182"/>
              <a:gd name="connsiteX4" fmla="*/ 4621213 w 4630350"/>
              <a:gd name="connsiteY4" fmla="*/ 859682 h 2567182"/>
              <a:gd name="connsiteX5" fmla="*/ 4630350 w 4630350"/>
              <a:gd name="connsiteY5" fmla="*/ 2558046 h 2567182"/>
              <a:gd name="connsiteX6" fmla="*/ 18274 w 4630350"/>
              <a:gd name="connsiteY6" fmla="*/ 2567182 h 2567182"/>
              <a:gd name="connsiteX7" fmla="*/ 0 w 4630350"/>
              <a:gd name="connsiteY7" fmla="*/ 0 h 2567182"/>
              <a:gd name="connsiteX0" fmla="*/ 0 w 4630350"/>
              <a:gd name="connsiteY0" fmla="*/ 0 h 2567182"/>
              <a:gd name="connsiteX1" fmla="*/ 4621213 w 4630350"/>
              <a:gd name="connsiteY1" fmla="*/ 0 h 2567182"/>
              <a:gd name="connsiteX2" fmla="*/ 4621213 w 4630350"/>
              <a:gd name="connsiteY2" fmla="*/ 677656 h 2567182"/>
              <a:gd name="connsiteX3" fmla="*/ 4479432 w 4630350"/>
              <a:gd name="connsiteY3" fmla="*/ 768669 h 2567182"/>
              <a:gd name="connsiteX4" fmla="*/ 4621213 w 4630350"/>
              <a:gd name="connsiteY4" fmla="*/ 859682 h 2567182"/>
              <a:gd name="connsiteX5" fmla="*/ 4630350 w 4630350"/>
              <a:gd name="connsiteY5" fmla="*/ 2558046 h 2567182"/>
              <a:gd name="connsiteX6" fmla="*/ 14041 w 4630350"/>
              <a:gd name="connsiteY6" fmla="*/ 2567182 h 2567182"/>
              <a:gd name="connsiteX7" fmla="*/ 0 w 4630350"/>
              <a:gd name="connsiteY7" fmla="*/ 0 h 2567182"/>
              <a:gd name="connsiteX0" fmla="*/ 7970 w 4638320"/>
              <a:gd name="connsiteY0" fmla="*/ 0 h 2567182"/>
              <a:gd name="connsiteX1" fmla="*/ 4629183 w 4638320"/>
              <a:gd name="connsiteY1" fmla="*/ 0 h 2567182"/>
              <a:gd name="connsiteX2" fmla="*/ 4629183 w 4638320"/>
              <a:gd name="connsiteY2" fmla="*/ 677656 h 2567182"/>
              <a:gd name="connsiteX3" fmla="*/ 4487402 w 4638320"/>
              <a:gd name="connsiteY3" fmla="*/ 768669 h 2567182"/>
              <a:gd name="connsiteX4" fmla="*/ 4629183 w 4638320"/>
              <a:gd name="connsiteY4" fmla="*/ 859682 h 2567182"/>
              <a:gd name="connsiteX5" fmla="*/ 4638320 w 4638320"/>
              <a:gd name="connsiteY5" fmla="*/ 2558046 h 2567182"/>
              <a:gd name="connsiteX6" fmla="*/ 845 w 4638320"/>
              <a:gd name="connsiteY6" fmla="*/ 2567182 h 2567182"/>
              <a:gd name="connsiteX7" fmla="*/ 7970 w 4638320"/>
              <a:gd name="connsiteY7" fmla="*/ 0 h 2567182"/>
              <a:gd name="connsiteX0" fmla="*/ 7970 w 4641495"/>
              <a:gd name="connsiteY0" fmla="*/ 0 h 2570746"/>
              <a:gd name="connsiteX1" fmla="*/ 4629183 w 4641495"/>
              <a:gd name="connsiteY1" fmla="*/ 0 h 2570746"/>
              <a:gd name="connsiteX2" fmla="*/ 4629183 w 4641495"/>
              <a:gd name="connsiteY2" fmla="*/ 677656 h 2570746"/>
              <a:gd name="connsiteX3" fmla="*/ 4487402 w 4641495"/>
              <a:gd name="connsiteY3" fmla="*/ 768669 h 2570746"/>
              <a:gd name="connsiteX4" fmla="*/ 4629183 w 4641495"/>
              <a:gd name="connsiteY4" fmla="*/ 859682 h 2570746"/>
              <a:gd name="connsiteX5" fmla="*/ 4641495 w 4641495"/>
              <a:gd name="connsiteY5" fmla="*/ 2570746 h 2570746"/>
              <a:gd name="connsiteX6" fmla="*/ 845 w 4641495"/>
              <a:gd name="connsiteY6" fmla="*/ 2567182 h 2570746"/>
              <a:gd name="connsiteX7" fmla="*/ 7970 w 4641495"/>
              <a:gd name="connsiteY7" fmla="*/ 0 h 2570746"/>
              <a:gd name="connsiteX0" fmla="*/ 7970 w 4630019"/>
              <a:gd name="connsiteY0" fmla="*/ 0 h 2570746"/>
              <a:gd name="connsiteX1" fmla="*/ 4629183 w 4630019"/>
              <a:gd name="connsiteY1" fmla="*/ 0 h 2570746"/>
              <a:gd name="connsiteX2" fmla="*/ 4629183 w 4630019"/>
              <a:gd name="connsiteY2" fmla="*/ 677656 h 2570746"/>
              <a:gd name="connsiteX3" fmla="*/ 4487402 w 4630019"/>
              <a:gd name="connsiteY3" fmla="*/ 768669 h 2570746"/>
              <a:gd name="connsiteX4" fmla="*/ 4629183 w 4630019"/>
              <a:gd name="connsiteY4" fmla="*/ 859682 h 2570746"/>
              <a:gd name="connsiteX5" fmla="*/ 4628795 w 4630019"/>
              <a:gd name="connsiteY5" fmla="*/ 2570746 h 2570746"/>
              <a:gd name="connsiteX6" fmla="*/ 845 w 4630019"/>
              <a:gd name="connsiteY6" fmla="*/ 2567182 h 2570746"/>
              <a:gd name="connsiteX7" fmla="*/ 7970 w 4630019"/>
              <a:gd name="connsiteY7" fmla="*/ 0 h 257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30019" h="2570746">
                <a:moveTo>
                  <a:pt x="7970" y="0"/>
                </a:moveTo>
                <a:lnTo>
                  <a:pt x="4629183" y="0"/>
                </a:lnTo>
                <a:lnTo>
                  <a:pt x="4629183" y="677656"/>
                </a:lnTo>
                <a:lnTo>
                  <a:pt x="4487402" y="768669"/>
                </a:lnTo>
                <a:lnTo>
                  <a:pt x="4629183" y="859682"/>
                </a:lnTo>
                <a:cubicBezTo>
                  <a:pt x="4632229" y="1425803"/>
                  <a:pt x="4625749" y="2004625"/>
                  <a:pt x="4628795" y="2570746"/>
                </a:cubicBezTo>
                <a:lnTo>
                  <a:pt x="845" y="2567182"/>
                </a:lnTo>
                <a:cubicBezTo>
                  <a:pt x="-3835" y="1711455"/>
                  <a:pt x="12650" y="855727"/>
                  <a:pt x="7970" y="0"/>
                </a:cubicBezTo>
                <a:close/>
              </a:path>
            </a:pathLst>
          </a:custGeom>
        </p:spPr>
        <p:txBody>
          <a:bodyPr vert="horz"/>
          <a:lstStyle>
            <a:lvl1pPr>
              <a:defRPr sz="3200"/>
            </a:lvl1pPr>
          </a:lstStyle>
          <a:p>
            <a:r>
              <a:rPr lang="nl-NL" sz="2600" b="0" i="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1_FotoLinks</a:t>
            </a:r>
            <a:endParaRPr lang="nl-NL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1"/>
          </p:nvPr>
        </p:nvSpPr>
        <p:spPr>
          <a:xfrm>
            <a:off x="5033963" y="1187664"/>
            <a:ext cx="3517900" cy="3106524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600"/>
            </a:lvl3pPr>
            <a:lvl4pPr marL="1371600" indent="0" algn="l">
              <a:buNone/>
              <a:defRPr sz="1600"/>
            </a:lvl4pPr>
            <a:lvl5pPr marL="1828800" indent="0" algn="l">
              <a:buNone/>
              <a:defRPr sz="16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2"/>
          </p:nvPr>
        </p:nvSpPr>
        <p:spPr>
          <a:xfrm>
            <a:off x="-7938" y="2570163"/>
            <a:ext cx="4630738" cy="2573337"/>
          </a:xfrm>
          <a:prstGeom prst="rect">
            <a:avLst/>
          </a:prstGeom>
        </p:spPr>
        <p:txBody>
          <a:bodyPr vert="horz"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806105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FotosLinks_Blauw">
    <p:bg>
      <p:bgPr>
        <a:solidFill>
          <a:srgbClr val="142D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0" hasCustomPrompt="1"/>
          </p:nvPr>
        </p:nvSpPr>
        <p:spPr>
          <a:xfrm>
            <a:off x="-7969" y="0"/>
            <a:ext cx="4630019" cy="2570746"/>
          </a:xfrm>
          <a:custGeom>
            <a:avLst/>
            <a:gdLst>
              <a:gd name="connsiteX0" fmla="*/ 0 w 4630350"/>
              <a:gd name="connsiteY0" fmla="*/ 0 h 5143500"/>
              <a:gd name="connsiteX1" fmla="*/ 4621213 w 4630350"/>
              <a:gd name="connsiteY1" fmla="*/ 0 h 5143500"/>
              <a:gd name="connsiteX2" fmla="*/ 4621213 w 4630350"/>
              <a:gd name="connsiteY2" fmla="*/ 677656 h 5143500"/>
              <a:gd name="connsiteX3" fmla="*/ 4479432 w 4630350"/>
              <a:gd name="connsiteY3" fmla="*/ 768669 h 5143500"/>
              <a:gd name="connsiteX4" fmla="*/ 4621213 w 4630350"/>
              <a:gd name="connsiteY4" fmla="*/ 859682 h 5143500"/>
              <a:gd name="connsiteX5" fmla="*/ 4630350 w 4630350"/>
              <a:gd name="connsiteY5" fmla="*/ 2558046 h 5143500"/>
              <a:gd name="connsiteX6" fmla="*/ 0 w 4630350"/>
              <a:gd name="connsiteY6" fmla="*/ 5143500 h 5143500"/>
              <a:gd name="connsiteX7" fmla="*/ 0 w 4630350"/>
              <a:gd name="connsiteY7" fmla="*/ 0 h 5143500"/>
              <a:gd name="connsiteX0" fmla="*/ 0 w 4630350"/>
              <a:gd name="connsiteY0" fmla="*/ 0 h 2567182"/>
              <a:gd name="connsiteX1" fmla="*/ 4621213 w 4630350"/>
              <a:gd name="connsiteY1" fmla="*/ 0 h 2567182"/>
              <a:gd name="connsiteX2" fmla="*/ 4621213 w 4630350"/>
              <a:gd name="connsiteY2" fmla="*/ 677656 h 2567182"/>
              <a:gd name="connsiteX3" fmla="*/ 4479432 w 4630350"/>
              <a:gd name="connsiteY3" fmla="*/ 768669 h 2567182"/>
              <a:gd name="connsiteX4" fmla="*/ 4621213 w 4630350"/>
              <a:gd name="connsiteY4" fmla="*/ 859682 h 2567182"/>
              <a:gd name="connsiteX5" fmla="*/ 4630350 w 4630350"/>
              <a:gd name="connsiteY5" fmla="*/ 2558046 h 2567182"/>
              <a:gd name="connsiteX6" fmla="*/ 18274 w 4630350"/>
              <a:gd name="connsiteY6" fmla="*/ 2567182 h 2567182"/>
              <a:gd name="connsiteX7" fmla="*/ 0 w 4630350"/>
              <a:gd name="connsiteY7" fmla="*/ 0 h 2567182"/>
              <a:gd name="connsiteX0" fmla="*/ 0 w 4630350"/>
              <a:gd name="connsiteY0" fmla="*/ 0 h 2567182"/>
              <a:gd name="connsiteX1" fmla="*/ 4621213 w 4630350"/>
              <a:gd name="connsiteY1" fmla="*/ 0 h 2567182"/>
              <a:gd name="connsiteX2" fmla="*/ 4621213 w 4630350"/>
              <a:gd name="connsiteY2" fmla="*/ 677656 h 2567182"/>
              <a:gd name="connsiteX3" fmla="*/ 4479432 w 4630350"/>
              <a:gd name="connsiteY3" fmla="*/ 768669 h 2567182"/>
              <a:gd name="connsiteX4" fmla="*/ 4621213 w 4630350"/>
              <a:gd name="connsiteY4" fmla="*/ 859682 h 2567182"/>
              <a:gd name="connsiteX5" fmla="*/ 4630350 w 4630350"/>
              <a:gd name="connsiteY5" fmla="*/ 2558046 h 2567182"/>
              <a:gd name="connsiteX6" fmla="*/ 14041 w 4630350"/>
              <a:gd name="connsiteY6" fmla="*/ 2567182 h 2567182"/>
              <a:gd name="connsiteX7" fmla="*/ 0 w 4630350"/>
              <a:gd name="connsiteY7" fmla="*/ 0 h 2567182"/>
              <a:gd name="connsiteX0" fmla="*/ 7970 w 4638320"/>
              <a:gd name="connsiteY0" fmla="*/ 0 h 2567182"/>
              <a:gd name="connsiteX1" fmla="*/ 4629183 w 4638320"/>
              <a:gd name="connsiteY1" fmla="*/ 0 h 2567182"/>
              <a:gd name="connsiteX2" fmla="*/ 4629183 w 4638320"/>
              <a:gd name="connsiteY2" fmla="*/ 677656 h 2567182"/>
              <a:gd name="connsiteX3" fmla="*/ 4487402 w 4638320"/>
              <a:gd name="connsiteY3" fmla="*/ 768669 h 2567182"/>
              <a:gd name="connsiteX4" fmla="*/ 4629183 w 4638320"/>
              <a:gd name="connsiteY4" fmla="*/ 859682 h 2567182"/>
              <a:gd name="connsiteX5" fmla="*/ 4638320 w 4638320"/>
              <a:gd name="connsiteY5" fmla="*/ 2558046 h 2567182"/>
              <a:gd name="connsiteX6" fmla="*/ 845 w 4638320"/>
              <a:gd name="connsiteY6" fmla="*/ 2567182 h 2567182"/>
              <a:gd name="connsiteX7" fmla="*/ 7970 w 4638320"/>
              <a:gd name="connsiteY7" fmla="*/ 0 h 2567182"/>
              <a:gd name="connsiteX0" fmla="*/ 7970 w 4641495"/>
              <a:gd name="connsiteY0" fmla="*/ 0 h 2570746"/>
              <a:gd name="connsiteX1" fmla="*/ 4629183 w 4641495"/>
              <a:gd name="connsiteY1" fmla="*/ 0 h 2570746"/>
              <a:gd name="connsiteX2" fmla="*/ 4629183 w 4641495"/>
              <a:gd name="connsiteY2" fmla="*/ 677656 h 2570746"/>
              <a:gd name="connsiteX3" fmla="*/ 4487402 w 4641495"/>
              <a:gd name="connsiteY3" fmla="*/ 768669 h 2570746"/>
              <a:gd name="connsiteX4" fmla="*/ 4629183 w 4641495"/>
              <a:gd name="connsiteY4" fmla="*/ 859682 h 2570746"/>
              <a:gd name="connsiteX5" fmla="*/ 4641495 w 4641495"/>
              <a:gd name="connsiteY5" fmla="*/ 2570746 h 2570746"/>
              <a:gd name="connsiteX6" fmla="*/ 845 w 4641495"/>
              <a:gd name="connsiteY6" fmla="*/ 2567182 h 2570746"/>
              <a:gd name="connsiteX7" fmla="*/ 7970 w 4641495"/>
              <a:gd name="connsiteY7" fmla="*/ 0 h 2570746"/>
              <a:gd name="connsiteX0" fmla="*/ 7970 w 4630019"/>
              <a:gd name="connsiteY0" fmla="*/ 0 h 2570746"/>
              <a:gd name="connsiteX1" fmla="*/ 4629183 w 4630019"/>
              <a:gd name="connsiteY1" fmla="*/ 0 h 2570746"/>
              <a:gd name="connsiteX2" fmla="*/ 4629183 w 4630019"/>
              <a:gd name="connsiteY2" fmla="*/ 677656 h 2570746"/>
              <a:gd name="connsiteX3" fmla="*/ 4487402 w 4630019"/>
              <a:gd name="connsiteY3" fmla="*/ 768669 h 2570746"/>
              <a:gd name="connsiteX4" fmla="*/ 4629183 w 4630019"/>
              <a:gd name="connsiteY4" fmla="*/ 859682 h 2570746"/>
              <a:gd name="connsiteX5" fmla="*/ 4628795 w 4630019"/>
              <a:gd name="connsiteY5" fmla="*/ 2570746 h 2570746"/>
              <a:gd name="connsiteX6" fmla="*/ 845 w 4630019"/>
              <a:gd name="connsiteY6" fmla="*/ 2567182 h 2570746"/>
              <a:gd name="connsiteX7" fmla="*/ 7970 w 4630019"/>
              <a:gd name="connsiteY7" fmla="*/ 0 h 257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30019" h="2570746">
                <a:moveTo>
                  <a:pt x="7970" y="0"/>
                </a:moveTo>
                <a:lnTo>
                  <a:pt x="4629183" y="0"/>
                </a:lnTo>
                <a:lnTo>
                  <a:pt x="4629183" y="677656"/>
                </a:lnTo>
                <a:lnTo>
                  <a:pt x="4487402" y="768669"/>
                </a:lnTo>
                <a:lnTo>
                  <a:pt x="4629183" y="859682"/>
                </a:lnTo>
                <a:cubicBezTo>
                  <a:pt x="4632229" y="1425803"/>
                  <a:pt x="4625749" y="2004625"/>
                  <a:pt x="4628795" y="2570746"/>
                </a:cubicBezTo>
                <a:lnTo>
                  <a:pt x="845" y="2567182"/>
                </a:lnTo>
                <a:cubicBezTo>
                  <a:pt x="-3835" y="1711455"/>
                  <a:pt x="12650" y="855727"/>
                  <a:pt x="7970" y="0"/>
                </a:cubicBezTo>
                <a:close/>
              </a:path>
            </a:pathLst>
          </a:custGeom>
        </p:spPr>
        <p:txBody>
          <a:bodyPr vert="horz"/>
          <a:lstStyle>
            <a:lvl1pPr>
              <a:defRPr sz="3200"/>
            </a:lvl1pPr>
          </a:lstStyle>
          <a:p>
            <a:r>
              <a:rPr lang="nl-NL" sz="2600" b="0" i="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1_FotoLinks</a:t>
            </a:r>
            <a:endParaRPr lang="nl-NL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1"/>
          </p:nvPr>
        </p:nvSpPr>
        <p:spPr>
          <a:xfrm>
            <a:off x="5033963" y="1187664"/>
            <a:ext cx="3517900" cy="3106524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600"/>
            </a:lvl3pPr>
            <a:lvl4pPr marL="1371600" indent="0" algn="l">
              <a:buNone/>
              <a:defRPr sz="1600"/>
            </a:lvl4pPr>
            <a:lvl5pPr marL="1828800" indent="0" algn="l">
              <a:buNone/>
              <a:defRPr sz="16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2"/>
          </p:nvPr>
        </p:nvSpPr>
        <p:spPr>
          <a:xfrm>
            <a:off x="-7938" y="2570163"/>
            <a:ext cx="4630738" cy="2573337"/>
          </a:xfrm>
          <a:prstGeom prst="rect">
            <a:avLst/>
          </a:prstGeom>
        </p:spPr>
        <p:txBody>
          <a:bodyPr vert="horz"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57812599"/>
      </p:ext>
    </p:extLst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Links_Met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0" hasCustomPrompt="1"/>
          </p:nvPr>
        </p:nvSpPr>
        <p:spPr>
          <a:xfrm>
            <a:off x="-7969" y="0"/>
            <a:ext cx="4630019" cy="2570746"/>
          </a:xfrm>
          <a:custGeom>
            <a:avLst/>
            <a:gdLst>
              <a:gd name="connsiteX0" fmla="*/ 0 w 4630350"/>
              <a:gd name="connsiteY0" fmla="*/ 0 h 5143500"/>
              <a:gd name="connsiteX1" fmla="*/ 4621213 w 4630350"/>
              <a:gd name="connsiteY1" fmla="*/ 0 h 5143500"/>
              <a:gd name="connsiteX2" fmla="*/ 4621213 w 4630350"/>
              <a:gd name="connsiteY2" fmla="*/ 677656 h 5143500"/>
              <a:gd name="connsiteX3" fmla="*/ 4479432 w 4630350"/>
              <a:gd name="connsiteY3" fmla="*/ 768669 h 5143500"/>
              <a:gd name="connsiteX4" fmla="*/ 4621213 w 4630350"/>
              <a:gd name="connsiteY4" fmla="*/ 859682 h 5143500"/>
              <a:gd name="connsiteX5" fmla="*/ 4630350 w 4630350"/>
              <a:gd name="connsiteY5" fmla="*/ 2558046 h 5143500"/>
              <a:gd name="connsiteX6" fmla="*/ 0 w 4630350"/>
              <a:gd name="connsiteY6" fmla="*/ 5143500 h 5143500"/>
              <a:gd name="connsiteX7" fmla="*/ 0 w 4630350"/>
              <a:gd name="connsiteY7" fmla="*/ 0 h 5143500"/>
              <a:gd name="connsiteX0" fmla="*/ 0 w 4630350"/>
              <a:gd name="connsiteY0" fmla="*/ 0 h 2567182"/>
              <a:gd name="connsiteX1" fmla="*/ 4621213 w 4630350"/>
              <a:gd name="connsiteY1" fmla="*/ 0 h 2567182"/>
              <a:gd name="connsiteX2" fmla="*/ 4621213 w 4630350"/>
              <a:gd name="connsiteY2" fmla="*/ 677656 h 2567182"/>
              <a:gd name="connsiteX3" fmla="*/ 4479432 w 4630350"/>
              <a:gd name="connsiteY3" fmla="*/ 768669 h 2567182"/>
              <a:gd name="connsiteX4" fmla="*/ 4621213 w 4630350"/>
              <a:gd name="connsiteY4" fmla="*/ 859682 h 2567182"/>
              <a:gd name="connsiteX5" fmla="*/ 4630350 w 4630350"/>
              <a:gd name="connsiteY5" fmla="*/ 2558046 h 2567182"/>
              <a:gd name="connsiteX6" fmla="*/ 18274 w 4630350"/>
              <a:gd name="connsiteY6" fmla="*/ 2567182 h 2567182"/>
              <a:gd name="connsiteX7" fmla="*/ 0 w 4630350"/>
              <a:gd name="connsiteY7" fmla="*/ 0 h 2567182"/>
              <a:gd name="connsiteX0" fmla="*/ 0 w 4630350"/>
              <a:gd name="connsiteY0" fmla="*/ 0 h 2567182"/>
              <a:gd name="connsiteX1" fmla="*/ 4621213 w 4630350"/>
              <a:gd name="connsiteY1" fmla="*/ 0 h 2567182"/>
              <a:gd name="connsiteX2" fmla="*/ 4621213 w 4630350"/>
              <a:gd name="connsiteY2" fmla="*/ 677656 h 2567182"/>
              <a:gd name="connsiteX3" fmla="*/ 4479432 w 4630350"/>
              <a:gd name="connsiteY3" fmla="*/ 768669 h 2567182"/>
              <a:gd name="connsiteX4" fmla="*/ 4621213 w 4630350"/>
              <a:gd name="connsiteY4" fmla="*/ 859682 h 2567182"/>
              <a:gd name="connsiteX5" fmla="*/ 4630350 w 4630350"/>
              <a:gd name="connsiteY5" fmla="*/ 2558046 h 2567182"/>
              <a:gd name="connsiteX6" fmla="*/ 14041 w 4630350"/>
              <a:gd name="connsiteY6" fmla="*/ 2567182 h 2567182"/>
              <a:gd name="connsiteX7" fmla="*/ 0 w 4630350"/>
              <a:gd name="connsiteY7" fmla="*/ 0 h 2567182"/>
              <a:gd name="connsiteX0" fmla="*/ 7970 w 4638320"/>
              <a:gd name="connsiteY0" fmla="*/ 0 h 2567182"/>
              <a:gd name="connsiteX1" fmla="*/ 4629183 w 4638320"/>
              <a:gd name="connsiteY1" fmla="*/ 0 h 2567182"/>
              <a:gd name="connsiteX2" fmla="*/ 4629183 w 4638320"/>
              <a:gd name="connsiteY2" fmla="*/ 677656 h 2567182"/>
              <a:gd name="connsiteX3" fmla="*/ 4487402 w 4638320"/>
              <a:gd name="connsiteY3" fmla="*/ 768669 h 2567182"/>
              <a:gd name="connsiteX4" fmla="*/ 4629183 w 4638320"/>
              <a:gd name="connsiteY4" fmla="*/ 859682 h 2567182"/>
              <a:gd name="connsiteX5" fmla="*/ 4638320 w 4638320"/>
              <a:gd name="connsiteY5" fmla="*/ 2558046 h 2567182"/>
              <a:gd name="connsiteX6" fmla="*/ 845 w 4638320"/>
              <a:gd name="connsiteY6" fmla="*/ 2567182 h 2567182"/>
              <a:gd name="connsiteX7" fmla="*/ 7970 w 4638320"/>
              <a:gd name="connsiteY7" fmla="*/ 0 h 2567182"/>
              <a:gd name="connsiteX0" fmla="*/ 7970 w 4641495"/>
              <a:gd name="connsiteY0" fmla="*/ 0 h 2570746"/>
              <a:gd name="connsiteX1" fmla="*/ 4629183 w 4641495"/>
              <a:gd name="connsiteY1" fmla="*/ 0 h 2570746"/>
              <a:gd name="connsiteX2" fmla="*/ 4629183 w 4641495"/>
              <a:gd name="connsiteY2" fmla="*/ 677656 h 2570746"/>
              <a:gd name="connsiteX3" fmla="*/ 4487402 w 4641495"/>
              <a:gd name="connsiteY3" fmla="*/ 768669 h 2570746"/>
              <a:gd name="connsiteX4" fmla="*/ 4629183 w 4641495"/>
              <a:gd name="connsiteY4" fmla="*/ 859682 h 2570746"/>
              <a:gd name="connsiteX5" fmla="*/ 4641495 w 4641495"/>
              <a:gd name="connsiteY5" fmla="*/ 2570746 h 2570746"/>
              <a:gd name="connsiteX6" fmla="*/ 845 w 4641495"/>
              <a:gd name="connsiteY6" fmla="*/ 2567182 h 2570746"/>
              <a:gd name="connsiteX7" fmla="*/ 7970 w 4641495"/>
              <a:gd name="connsiteY7" fmla="*/ 0 h 2570746"/>
              <a:gd name="connsiteX0" fmla="*/ 7970 w 4630019"/>
              <a:gd name="connsiteY0" fmla="*/ 0 h 2570746"/>
              <a:gd name="connsiteX1" fmla="*/ 4629183 w 4630019"/>
              <a:gd name="connsiteY1" fmla="*/ 0 h 2570746"/>
              <a:gd name="connsiteX2" fmla="*/ 4629183 w 4630019"/>
              <a:gd name="connsiteY2" fmla="*/ 677656 h 2570746"/>
              <a:gd name="connsiteX3" fmla="*/ 4487402 w 4630019"/>
              <a:gd name="connsiteY3" fmla="*/ 768669 h 2570746"/>
              <a:gd name="connsiteX4" fmla="*/ 4629183 w 4630019"/>
              <a:gd name="connsiteY4" fmla="*/ 859682 h 2570746"/>
              <a:gd name="connsiteX5" fmla="*/ 4628795 w 4630019"/>
              <a:gd name="connsiteY5" fmla="*/ 2570746 h 2570746"/>
              <a:gd name="connsiteX6" fmla="*/ 845 w 4630019"/>
              <a:gd name="connsiteY6" fmla="*/ 2567182 h 2570746"/>
              <a:gd name="connsiteX7" fmla="*/ 7970 w 4630019"/>
              <a:gd name="connsiteY7" fmla="*/ 0 h 257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30019" h="2570746">
                <a:moveTo>
                  <a:pt x="7970" y="0"/>
                </a:moveTo>
                <a:lnTo>
                  <a:pt x="4629183" y="0"/>
                </a:lnTo>
                <a:lnTo>
                  <a:pt x="4629183" y="677656"/>
                </a:lnTo>
                <a:lnTo>
                  <a:pt x="4487402" y="768669"/>
                </a:lnTo>
                <a:lnTo>
                  <a:pt x="4629183" y="859682"/>
                </a:lnTo>
                <a:cubicBezTo>
                  <a:pt x="4632229" y="1425803"/>
                  <a:pt x="4625749" y="2004625"/>
                  <a:pt x="4628795" y="2570746"/>
                </a:cubicBezTo>
                <a:lnTo>
                  <a:pt x="845" y="2567182"/>
                </a:lnTo>
                <a:cubicBezTo>
                  <a:pt x="-3835" y="1711455"/>
                  <a:pt x="12650" y="855727"/>
                  <a:pt x="7970" y="0"/>
                </a:cubicBezTo>
                <a:close/>
              </a:path>
            </a:pathLst>
          </a:custGeom>
        </p:spPr>
        <p:txBody>
          <a:bodyPr vert="horz"/>
          <a:lstStyle>
            <a:lvl1pPr>
              <a:defRPr sz="3200"/>
            </a:lvl1pPr>
          </a:lstStyle>
          <a:p>
            <a:r>
              <a:rPr lang="nl-NL" sz="2600" b="0" i="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1_FotoLinks</a:t>
            </a:r>
            <a:endParaRPr lang="nl-NL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1"/>
          </p:nvPr>
        </p:nvSpPr>
        <p:spPr>
          <a:xfrm>
            <a:off x="5033963" y="1187664"/>
            <a:ext cx="3517900" cy="3106524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/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600"/>
            </a:lvl3pPr>
            <a:lvl4pPr marL="1371600" indent="0" algn="l">
              <a:buNone/>
              <a:defRPr sz="1600"/>
            </a:lvl4pPr>
            <a:lvl5pPr marL="1828800" indent="0" algn="l">
              <a:buNone/>
              <a:defRPr sz="16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Rechthoek 1"/>
          <p:cNvSpPr/>
          <p:nvPr userDrawn="1"/>
        </p:nvSpPr>
        <p:spPr>
          <a:xfrm>
            <a:off x="-7969" y="2567181"/>
            <a:ext cx="4638320" cy="2576319"/>
          </a:xfrm>
          <a:prstGeom prst="rect">
            <a:avLst/>
          </a:prstGeom>
          <a:solidFill>
            <a:srgbClr val="6BA4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6" name="Afbeelding 5" descr="QuoteDonkerBlauw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10" y="3635114"/>
            <a:ext cx="475488" cy="451104"/>
          </a:xfrm>
          <a:prstGeom prst="rect">
            <a:avLst/>
          </a:prstGeom>
        </p:spPr>
      </p:pic>
      <p:sp>
        <p:nvSpPr>
          <p:cNvPr id="9" name="Tijdelijke aanduiding voor tekst 8"/>
          <p:cNvSpPr>
            <a:spLocks noGrp="1"/>
          </p:cNvSpPr>
          <p:nvPr>
            <p:ph type="body" sz="quarter" idx="12" hasCustomPrompt="1"/>
          </p:nvPr>
        </p:nvSpPr>
        <p:spPr>
          <a:xfrm>
            <a:off x="1526764" y="3589002"/>
            <a:ext cx="2227262" cy="77152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80000"/>
              </a:lnSpc>
              <a:buNone/>
              <a:defRPr sz="1600" b="1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Quote</a:t>
            </a:r>
          </a:p>
          <a:p>
            <a:pPr lvl="0"/>
            <a:r>
              <a:rPr lang="en-US" dirty="0"/>
              <a:t>2 </a:t>
            </a:r>
            <a:r>
              <a:rPr lang="en-US" dirty="0" err="1"/>
              <a:t>lijnen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21942902"/>
      </p:ext>
    </p:extLst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Links_MetQuote_Blauw">
    <p:bg>
      <p:bgPr>
        <a:solidFill>
          <a:srgbClr val="142D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0" hasCustomPrompt="1"/>
          </p:nvPr>
        </p:nvSpPr>
        <p:spPr>
          <a:xfrm>
            <a:off x="-7969" y="0"/>
            <a:ext cx="4630019" cy="2570746"/>
          </a:xfrm>
          <a:custGeom>
            <a:avLst/>
            <a:gdLst>
              <a:gd name="connsiteX0" fmla="*/ 0 w 4630350"/>
              <a:gd name="connsiteY0" fmla="*/ 0 h 5143500"/>
              <a:gd name="connsiteX1" fmla="*/ 4621213 w 4630350"/>
              <a:gd name="connsiteY1" fmla="*/ 0 h 5143500"/>
              <a:gd name="connsiteX2" fmla="*/ 4621213 w 4630350"/>
              <a:gd name="connsiteY2" fmla="*/ 677656 h 5143500"/>
              <a:gd name="connsiteX3" fmla="*/ 4479432 w 4630350"/>
              <a:gd name="connsiteY3" fmla="*/ 768669 h 5143500"/>
              <a:gd name="connsiteX4" fmla="*/ 4621213 w 4630350"/>
              <a:gd name="connsiteY4" fmla="*/ 859682 h 5143500"/>
              <a:gd name="connsiteX5" fmla="*/ 4630350 w 4630350"/>
              <a:gd name="connsiteY5" fmla="*/ 2558046 h 5143500"/>
              <a:gd name="connsiteX6" fmla="*/ 0 w 4630350"/>
              <a:gd name="connsiteY6" fmla="*/ 5143500 h 5143500"/>
              <a:gd name="connsiteX7" fmla="*/ 0 w 4630350"/>
              <a:gd name="connsiteY7" fmla="*/ 0 h 5143500"/>
              <a:gd name="connsiteX0" fmla="*/ 0 w 4630350"/>
              <a:gd name="connsiteY0" fmla="*/ 0 h 2567182"/>
              <a:gd name="connsiteX1" fmla="*/ 4621213 w 4630350"/>
              <a:gd name="connsiteY1" fmla="*/ 0 h 2567182"/>
              <a:gd name="connsiteX2" fmla="*/ 4621213 w 4630350"/>
              <a:gd name="connsiteY2" fmla="*/ 677656 h 2567182"/>
              <a:gd name="connsiteX3" fmla="*/ 4479432 w 4630350"/>
              <a:gd name="connsiteY3" fmla="*/ 768669 h 2567182"/>
              <a:gd name="connsiteX4" fmla="*/ 4621213 w 4630350"/>
              <a:gd name="connsiteY4" fmla="*/ 859682 h 2567182"/>
              <a:gd name="connsiteX5" fmla="*/ 4630350 w 4630350"/>
              <a:gd name="connsiteY5" fmla="*/ 2558046 h 2567182"/>
              <a:gd name="connsiteX6" fmla="*/ 18274 w 4630350"/>
              <a:gd name="connsiteY6" fmla="*/ 2567182 h 2567182"/>
              <a:gd name="connsiteX7" fmla="*/ 0 w 4630350"/>
              <a:gd name="connsiteY7" fmla="*/ 0 h 2567182"/>
              <a:gd name="connsiteX0" fmla="*/ 0 w 4630350"/>
              <a:gd name="connsiteY0" fmla="*/ 0 h 2567182"/>
              <a:gd name="connsiteX1" fmla="*/ 4621213 w 4630350"/>
              <a:gd name="connsiteY1" fmla="*/ 0 h 2567182"/>
              <a:gd name="connsiteX2" fmla="*/ 4621213 w 4630350"/>
              <a:gd name="connsiteY2" fmla="*/ 677656 h 2567182"/>
              <a:gd name="connsiteX3" fmla="*/ 4479432 w 4630350"/>
              <a:gd name="connsiteY3" fmla="*/ 768669 h 2567182"/>
              <a:gd name="connsiteX4" fmla="*/ 4621213 w 4630350"/>
              <a:gd name="connsiteY4" fmla="*/ 859682 h 2567182"/>
              <a:gd name="connsiteX5" fmla="*/ 4630350 w 4630350"/>
              <a:gd name="connsiteY5" fmla="*/ 2558046 h 2567182"/>
              <a:gd name="connsiteX6" fmla="*/ 14041 w 4630350"/>
              <a:gd name="connsiteY6" fmla="*/ 2567182 h 2567182"/>
              <a:gd name="connsiteX7" fmla="*/ 0 w 4630350"/>
              <a:gd name="connsiteY7" fmla="*/ 0 h 2567182"/>
              <a:gd name="connsiteX0" fmla="*/ 7970 w 4638320"/>
              <a:gd name="connsiteY0" fmla="*/ 0 h 2567182"/>
              <a:gd name="connsiteX1" fmla="*/ 4629183 w 4638320"/>
              <a:gd name="connsiteY1" fmla="*/ 0 h 2567182"/>
              <a:gd name="connsiteX2" fmla="*/ 4629183 w 4638320"/>
              <a:gd name="connsiteY2" fmla="*/ 677656 h 2567182"/>
              <a:gd name="connsiteX3" fmla="*/ 4487402 w 4638320"/>
              <a:gd name="connsiteY3" fmla="*/ 768669 h 2567182"/>
              <a:gd name="connsiteX4" fmla="*/ 4629183 w 4638320"/>
              <a:gd name="connsiteY4" fmla="*/ 859682 h 2567182"/>
              <a:gd name="connsiteX5" fmla="*/ 4638320 w 4638320"/>
              <a:gd name="connsiteY5" fmla="*/ 2558046 h 2567182"/>
              <a:gd name="connsiteX6" fmla="*/ 845 w 4638320"/>
              <a:gd name="connsiteY6" fmla="*/ 2567182 h 2567182"/>
              <a:gd name="connsiteX7" fmla="*/ 7970 w 4638320"/>
              <a:gd name="connsiteY7" fmla="*/ 0 h 2567182"/>
              <a:gd name="connsiteX0" fmla="*/ 7970 w 4641495"/>
              <a:gd name="connsiteY0" fmla="*/ 0 h 2570746"/>
              <a:gd name="connsiteX1" fmla="*/ 4629183 w 4641495"/>
              <a:gd name="connsiteY1" fmla="*/ 0 h 2570746"/>
              <a:gd name="connsiteX2" fmla="*/ 4629183 w 4641495"/>
              <a:gd name="connsiteY2" fmla="*/ 677656 h 2570746"/>
              <a:gd name="connsiteX3" fmla="*/ 4487402 w 4641495"/>
              <a:gd name="connsiteY3" fmla="*/ 768669 h 2570746"/>
              <a:gd name="connsiteX4" fmla="*/ 4629183 w 4641495"/>
              <a:gd name="connsiteY4" fmla="*/ 859682 h 2570746"/>
              <a:gd name="connsiteX5" fmla="*/ 4641495 w 4641495"/>
              <a:gd name="connsiteY5" fmla="*/ 2570746 h 2570746"/>
              <a:gd name="connsiteX6" fmla="*/ 845 w 4641495"/>
              <a:gd name="connsiteY6" fmla="*/ 2567182 h 2570746"/>
              <a:gd name="connsiteX7" fmla="*/ 7970 w 4641495"/>
              <a:gd name="connsiteY7" fmla="*/ 0 h 2570746"/>
              <a:gd name="connsiteX0" fmla="*/ 7970 w 4630019"/>
              <a:gd name="connsiteY0" fmla="*/ 0 h 2570746"/>
              <a:gd name="connsiteX1" fmla="*/ 4629183 w 4630019"/>
              <a:gd name="connsiteY1" fmla="*/ 0 h 2570746"/>
              <a:gd name="connsiteX2" fmla="*/ 4629183 w 4630019"/>
              <a:gd name="connsiteY2" fmla="*/ 677656 h 2570746"/>
              <a:gd name="connsiteX3" fmla="*/ 4487402 w 4630019"/>
              <a:gd name="connsiteY3" fmla="*/ 768669 h 2570746"/>
              <a:gd name="connsiteX4" fmla="*/ 4629183 w 4630019"/>
              <a:gd name="connsiteY4" fmla="*/ 859682 h 2570746"/>
              <a:gd name="connsiteX5" fmla="*/ 4628795 w 4630019"/>
              <a:gd name="connsiteY5" fmla="*/ 2570746 h 2570746"/>
              <a:gd name="connsiteX6" fmla="*/ 845 w 4630019"/>
              <a:gd name="connsiteY6" fmla="*/ 2567182 h 2570746"/>
              <a:gd name="connsiteX7" fmla="*/ 7970 w 4630019"/>
              <a:gd name="connsiteY7" fmla="*/ 0 h 257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30019" h="2570746">
                <a:moveTo>
                  <a:pt x="7970" y="0"/>
                </a:moveTo>
                <a:lnTo>
                  <a:pt x="4629183" y="0"/>
                </a:lnTo>
                <a:lnTo>
                  <a:pt x="4629183" y="677656"/>
                </a:lnTo>
                <a:lnTo>
                  <a:pt x="4487402" y="768669"/>
                </a:lnTo>
                <a:lnTo>
                  <a:pt x="4629183" y="859682"/>
                </a:lnTo>
                <a:cubicBezTo>
                  <a:pt x="4632229" y="1425803"/>
                  <a:pt x="4625749" y="2004625"/>
                  <a:pt x="4628795" y="2570746"/>
                </a:cubicBezTo>
                <a:lnTo>
                  <a:pt x="845" y="2567182"/>
                </a:lnTo>
                <a:cubicBezTo>
                  <a:pt x="-3835" y="1711455"/>
                  <a:pt x="12650" y="855727"/>
                  <a:pt x="7970" y="0"/>
                </a:cubicBezTo>
                <a:close/>
              </a:path>
            </a:pathLst>
          </a:custGeom>
        </p:spPr>
        <p:txBody>
          <a:bodyPr vert="horz"/>
          <a:lstStyle>
            <a:lvl1pPr>
              <a:defRPr sz="3200"/>
            </a:lvl1pPr>
          </a:lstStyle>
          <a:p>
            <a:r>
              <a:rPr lang="nl-NL" sz="2600" b="0" i="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1_FotoLinks</a:t>
            </a:r>
            <a:endParaRPr lang="nl-NL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1"/>
          </p:nvPr>
        </p:nvSpPr>
        <p:spPr>
          <a:xfrm>
            <a:off x="5033963" y="1187664"/>
            <a:ext cx="3517900" cy="3106524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/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600"/>
            </a:lvl3pPr>
            <a:lvl4pPr marL="1371600" indent="0" algn="l">
              <a:buNone/>
              <a:defRPr sz="1600"/>
            </a:lvl4pPr>
            <a:lvl5pPr marL="1828800" indent="0" algn="l">
              <a:buNone/>
              <a:defRPr sz="16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Rechthoek 1"/>
          <p:cNvSpPr/>
          <p:nvPr userDrawn="1"/>
        </p:nvSpPr>
        <p:spPr>
          <a:xfrm>
            <a:off x="-7969" y="2567181"/>
            <a:ext cx="4638320" cy="2576319"/>
          </a:xfrm>
          <a:prstGeom prst="rect">
            <a:avLst/>
          </a:prstGeom>
          <a:solidFill>
            <a:srgbClr val="6BA4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6" name="Afbeelding 5" descr="QuoteDonkerBlauw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10" y="3635114"/>
            <a:ext cx="475488" cy="451104"/>
          </a:xfrm>
          <a:prstGeom prst="rect">
            <a:avLst/>
          </a:prstGeom>
        </p:spPr>
      </p:pic>
      <p:sp>
        <p:nvSpPr>
          <p:cNvPr id="9" name="Tijdelijke aanduiding voor tekst 8"/>
          <p:cNvSpPr>
            <a:spLocks noGrp="1"/>
          </p:cNvSpPr>
          <p:nvPr>
            <p:ph type="body" sz="quarter" idx="12" hasCustomPrompt="1"/>
          </p:nvPr>
        </p:nvSpPr>
        <p:spPr>
          <a:xfrm>
            <a:off x="1526764" y="3589002"/>
            <a:ext cx="2227262" cy="77152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80000"/>
              </a:lnSpc>
              <a:buNone/>
              <a:defRPr sz="1600" b="1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Quote</a:t>
            </a:r>
          </a:p>
          <a:p>
            <a:pPr lvl="0"/>
            <a:r>
              <a:rPr lang="en-US" dirty="0"/>
              <a:t>2 </a:t>
            </a:r>
            <a:r>
              <a:rPr lang="en-US" dirty="0" err="1"/>
              <a:t>lijnen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44180973"/>
      </p:ext>
    </p:extLst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Links_MetQuote_Mel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0" hasCustomPrompt="1"/>
          </p:nvPr>
        </p:nvSpPr>
        <p:spPr>
          <a:xfrm>
            <a:off x="-7969" y="0"/>
            <a:ext cx="4630019" cy="2570746"/>
          </a:xfrm>
          <a:custGeom>
            <a:avLst/>
            <a:gdLst>
              <a:gd name="connsiteX0" fmla="*/ 0 w 4630350"/>
              <a:gd name="connsiteY0" fmla="*/ 0 h 5143500"/>
              <a:gd name="connsiteX1" fmla="*/ 4621213 w 4630350"/>
              <a:gd name="connsiteY1" fmla="*/ 0 h 5143500"/>
              <a:gd name="connsiteX2" fmla="*/ 4621213 w 4630350"/>
              <a:gd name="connsiteY2" fmla="*/ 677656 h 5143500"/>
              <a:gd name="connsiteX3" fmla="*/ 4479432 w 4630350"/>
              <a:gd name="connsiteY3" fmla="*/ 768669 h 5143500"/>
              <a:gd name="connsiteX4" fmla="*/ 4621213 w 4630350"/>
              <a:gd name="connsiteY4" fmla="*/ 859682 h 5143500"/>
              <a:gd name="connsiteX5" fmla="*/ 4630350 w 4630350"/>
              <a:gd name="connsiteY5" fmla="*/ 2558046 h 5143500"/>
              <a:gd name="connsiteX6" fmla="*/ 0 w 4630350"/>
              <a:gd name="connsiteY6" fmla="*/ 5143500 h 5143500"/>
              <a:gd name="connsiteX7" fmla="*/ 0 w 4630350"/>
              <a:gd name="connsiteY7" fmla="*/ 0 h 5143500"/>
              <a:gd name="connsiteX0" fmla="*/ 0 w 4630350"/>
              <a:gd name="connsiteY0" fmla="*/ 0 h 2567182"/>
              <a:gd name="connsiteX1" fmla="*/ 4621213 w 4630350"/>
              <a:gd name="connsiteY1" fmla="*/ 0 h 2567182"/>
              <a:gd name="connsiteX2" fmla="*/ 4621213 w 4630350"/>
              <a:gd name="connsiteY2" fmla="*/ 677656 h 2567182"/>
              <a:gd name="connsiteX3" fmla="*/ 4479432 w 4630350"/>
              <a:gd name="connsiteY3" fmla="*/ 768669 h 2567182"/>
              <a:gd name="connsiteX4" fmla="*/ 4621213 w 4630350"/>
              <a:gd name="connsiteY4" fmla="*/ 859682 h 2567182"/>
              <a:gd name="connsiteX5" fmla="*/ 4630350 w 4630350"/>
              <a:gd name="connsiteY5" fmla="*/ 2558046 h 2567182"/>
              <a:gd name="connsiteX6" fmla="*/ 18274 w 4630350"/>
              <a:gd name="connsiteY6" fmla="*/ 2567182 h 2567182"/>
              <a:gd name="connsiteX7" fmla="*/ 0 w 4630350"/>
              <a:gd name="connsiteY7" fmla="*/ 0 h 2567182"/>
              <a:gd name="connsiteX0" fmla="*/ 0 w 4630350"/>
              <a:gd name="connsiteY0" fmla="*/ 0 h 2567182"/>
              <a:gd name="connsiteX1" fmla="*/ 4621213 w 4630350"/>
              <a:gd name="connsiteY1" fmla="*/ 0 h 2567182"/>
              <a:gd name="connsiteX2" fmla="*/ 4621213 w 4630350"/>
              <a:gd name="connsiteY2" fmla="*/ 677656 h 2567182"/>
              <a:gd name="connsiteX3" fmla="*/ 4479432 w 4630350"/>
              <a:gd name="connsiteY3" fmla="*/ 768669 h 2567182"/>
              <a:gd name="connsiteX4" fmla="*/ 4621213 w 4630350"/>
              <a:gd name="connsiteY4" fmla="*/ 859682 h 2567182"/>
              <a:gd name="connsiteX5" fmla="*/ 4630350 w 4630350"/>
              <a:gd name="connsiteY5" fmla="*/ 2558046 h 2567182"/>
              <a:gd name="connsiteX6" fmla="*/ 14041 w 4630350"/>
              <a:gd name="connsiteY6" fmla="*/ 2567182 h 2567182"/>
              <a:gd name="connsiteX7" fmla="*/ 0 w 4630350"/>
              <a:gd name="connsiteY7" fmla="*/ 0 h 2567182"/>
              <a:gd name="connsiteX0" fmla="*/ 7970 w 4638320"/>
              <a:gd name="connsiteY0" fmla="*/ 0 h 2567182"/>
              <a:gd name="connsiteX1" fmla="*/ 4629183 w 4638320"/>
              <a:gd name="connsiteY1" fmla="*/ 0 h 2567182"/>
              <a:gd name="connsiteX2" fmla="*/ 4629183 w 4638320"/>
              <a:gd name="connsiteY2" fmla="*/ 677656 h 2567182"/>
              <a:gd name="connsiteX3" fmla="*/ 4487402 w 4638320"/>
              <a:gd name="connsiteY3" fmla="*/ 768669 h 2567182"/>
              <a:gd name="connsiteX4" fmla="*/ 4629183 w 4638320"/>
              <a:gd name="connsiteY4" fmla="*/ 859682 h 2567182"/>
              <a:gd name="connsiteX5" fmla="*/ 4638320 w 4638320"/>
              <a:gd name="connsiteY5" fmla="*/ 2558046 h 2567182"/>
              <a:gd name="connsiteX6" fmla="*/ 845 w 4638320"/>
              <a:gd name="connsiteY6" fmla="*/ 2567182 h 2567182"/>
              <a:gd name="connsiteX7" fmla="*/ 7970 w 4638320"/>
              <a:gd name="connsiteY7" fmla="*/ 0 h 2567182"/>
              <a:gd name="connsiteX0" fmla="*/ 7970 w 4641495"/>
              <a:gd name="connsiteY0" fmla="*/ 0 h 2570746"/>
              <a:gd name="connsiteX1" fmla="*/ 4629183 w 4641495"/>
              <a:gd name="connsiteY1" fmla="*/ 0 h 2570746"/>
              <a:gd name="connsiteX2" fmla="*/ 4629183 w 4641495"/>
              <a:gd name="connsiteY2" fmla="*/ 677656 h 2570746"/>
              <a:gd name="connsiteX3" fmla="*/ 4487402 w 4641495"/>
              <a:gd name="connsiteY3" fmla="*/ 768669 h 2570746"/>
              <a:gd name="connsiteX4" fmla="*/ 4629183 w 4641495"/>
              <a:gd name="connsiteY4" fmla="*/ 859682 h 2570746"/>
              <a:gd name="connsiteX5" fmla="*/ 4641495 w 4641495"/>
              <a:gd name="connsiteY5" fmla="*/ 2570746 h 2570746"/>
              <a:gd name="connsiteX6" fmla="*/ 845 w 4641495"/>
              <a:gd name="connsiteY6" fmla="*/ 2567182 h 2570746"/>
              <a:gd name="connsiteX7" fmla="*/ 7970 w 4641495"/>
              <a:gd name="connsiteY7" fmla="*/ 0 h 2570746"/>
              <a:gd name="connsiteX0" fmla="*/ 7970 w 4630019"/>
              <a:gd name="connsiteY0" fmla="*/ 0 h 2570746"/>
              <a:gd name="connsiteX1" fmla="*/ 4629183 w 4630019"/>
              <a:gd name="connsiteY1" fmla="*/ 0 h 2570746"/>
              <a:gd name="connsiteX2" fmla="*/ 4629183 w 4630019"/>
              <a:gd name="connsiteY2" fmla="*/ 677656 h 2570746"/>
              <a:gd name="connsiteX3" fmla="*/ 4487402 w 4630019"/>
              <a:gd name="connsiteY3" fmla="*/ 768669 h 2570746"/>
              <a:gd name="connsiteX4" fmla="*/ 4629183 w 4630019"/>
              <a:gd name="connsiteY4" fmla="*/ 859682 h 2570746"/>
              <a:gd name="connsiteX5" fmla="*/ 4628795 w 4630019"/>
              <a:gd name="connsiteY5" fmla="*/ 2570746 h 2570746"/>
              <a:gd name="connsiteX6" fmla="*/ 845 w 4630019"/>
              <a:gd name="connsiteY6" fmla="*/ 2567182 h 2570746"/>
              <a:gd name="connsiteX7" fmla="*/ 7970 w 4630019"/>
              <a:gd name="connsiteY7" fmla="*/ 0 h 257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30019" h="2570746">
                <a:moveTo>
                  <a:pt x="7970" y="0"/>
                </a:moveTo>
                <a:lnTo>
                  <a:pt x="4629183" y="0"/>
                </a:lnTo>
                <a:lnTo>
                  <a:pt x="4629183" y="677656"/>
                </a:lnTo>
                <a:lnTo>
                  <a:pt x="4487402" y="768669"/>
                </a:lnTo>
                <a:lnTo>
                  <a:pt x="4629183" y="859682"/>
                </a:lnTo>
                <a:cubicBezTo>
                  <a:pt x="4632229" y="1425803"/>
                  <a:pt x="4625749" y="2004625"/>
                  <a:pt x="4628795" y="2570746"/>
                </a:cubicBezTo>
                <a:lnTo>
                  <a:pt x="845" y="2567182"/>
                </a:lnTo>
                <a:cubicBezTo>
                  <a:pt x="-3835" y="1711455"/>
                  <a:pt x="12650" y="855727"/>
                  <a:pt x="7970" y="0"/>
                </a:cubicBezTo>
                <a:close/>
              </a:path>
            </a:pathLst>
          </a:custGeom>
        </p:spPr>
        <p:txBody>
          <a:bodyPr vert="horz"/>
          <a:lstStyle>
            <a:lvl1pPr>
              <a:defRPr sz="3200"/>
            </a:lvl1pPr>
          </a:lstStyle>
          <a:p>
            <a:r>
              <a:rPr lang="nl-NL" sz="2600" b="0" i="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1_FotoLinks</a:t>
            </a:r>
            <a:endParaRPr lang="nl-NL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1"/>
          </p:nvPr>
        </p:nvSpPr>
        <p:spPr>
          <a:xfrm>
            <a:off x="5033963" y="1187664"/>
            <a:ext cx="3517900" cy="3106524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/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600"/>
            </a:lvl3pPr>
            <a:lvl4pPr marL="1371600" indent="0" algn="l">
              <a:buNone/>
              <a:defRPr sz="1600"/>
            </a:lvl4pPr>
            <a:lvl5pPr marL="1828800" indent="0" algn="l">
              <a:buNone/>
              <a:defRPr sz="16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Rechthoek 1"/>
          <p:cNvSpPr/>
          <p:nvPr userDrawn="1"/>
        </p:nvSpPr>
        <p:spPr>
          <a:xfrm>
            <a:off x="-7969" y="2567181"/>
            <a:ext cx="4638320" cy="2576319"/>
          </a:xfrm>
          <a:prstGeom prst="rect">
            <a:avLst/>
          </a:prstGeom>
          <a:solidFill>
            <a:srgbClr val="FBB38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10" y="3635114"/>
            <a:ext cx="475488" cy="451104"/>
          </a:xfrm>
          <a:prstGeom prst="rect">
            <a:avLst/>
          </a:prstGeom>
        </p:spPr>
      </p:pic>
      <p:sp>
        <p:nvSpPr>
          <p:cNvPr id="9" name="Tijdelijke aanduiding voor tekst 8"/>
          <p:cNvSpPr>
            <a:spLocks noGrp="1"/>
          </p:cNvSpPr>
          <p:nvPr>
            <p:ph type="body" sz="quarter" idx="12" hasCustomPrompt="1"/>
          </p:nvPr>
        </p:nvSpPr>
        <p:spPr>
          <a:xfrm>
            <a:off x="1526764" y="3589002"/>
            <a:ext cx="2227262" cy="77152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80000"/>
              </a:lnSpc>
              <a:buNone/>
              <a:defRPr sz="1600" b="1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Quote</a:t>
            </a:r>
          </a:p>
          <a:p>
            <a:pPr lvl="0"/>
            <a:r>
              <a:rPr lang="en-US" dirty="0"/>
              <a:t>2 </a:t>
            </a:r>
            <a:r>
              <a:rPr lang="en-US" dirty="0" err="1"/>
              <a:t>lijnen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257081"/>
      </p:ext>
    </p:extLst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7"/>
          <p:cNvSpPr>
            <a:spLocks noGrp="1"/>
          </p:cNvSpPr>
          <p:nvPr>
            <p:ph type="body" sz="quarter" idx="11"/>
          </p:nvPr>
        </p:nvSpPr>
        <p:spPr>
          <a:xfrm>
            <a:off x="638993" y="1196800"/>
            <a:ext cx="3517900" cy="3106524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1600"/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600"/>
            </a:lvl3pPr>
            <a:lvl4pPr marL="1371600" indent="0" algn="l">
              <a:buNone/>
              <a:defRPr sz="1600"/>
            </a:lvl4pPr>
            <a:lvl5pPr marL="1828800" indent="0" algn="l">
              <a:buNone/>
              <a:defRPr sz="16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4533900" y="0"/>
            <a:ext cx="4610100" cy="5143500"/>
          </a:xfrm>
          <a:custGeom>
            <a:avLst/>
            <a:gdLst/>
            <a:ahLst/>
            <a:cxnLst/>
            <a:rect l="l" t="t" r="r" b="b"/>
            <a:pathLst>
              <a:path w="4610100" h="5143500">
                <a:moveTo>
                  <a:pt x="0" y="0"/>
                </a:moveTo>
                <a:lnTo>
                  <a:pt x="4610100" y="0"/>
                </a:lnTo>
                <a:lnTo>
                  <a:pt x="4610100" y="5143500"/>
                </a:lnTo>
                <a:lnTo>
                  <a:pt x="0" y="5143500"/>
                </a:lnTo>
                <a:lnTo>
                  <a:pt x="0" y="856763"/>
                </a:lnTo>
                <a:lnTo>
                  <a:pt x="160715" y="766046"/>
                </a:lnTo>
                <a:lnTo>
                  <a:pt x="0" y="675328"/>
                </a:lnTo>
                <a:close/>
              </a:path>
            </a:pathLst>
          </a:custGeom>
        </p:spPr>
        <p:txBody>
          <a:bodyPr vert="horz"/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991407463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Rechts_Groen">
    <p:bg>
      <p:bgPr>
        <a:solidFill>
          <a:srgbClr val="6BA4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7"/>
          <p:cNvSpPr>
            <a:spLocks noGrp="1"/>
          </p:cNvSpPr>
          <p:nvPr>
            <p:ph type="body" sz="quarter" idx="11"/>
          </p:nvPr>
        </p:nvSpPr>
        <p:spPr>
          <a:xfrm>
            <a:off x="638993" y="1196800"/>
            <a:ext cx="3517900" cy="3106524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1600">
                <a:solidFill>
                  <a:srgbClr val="FFFFFF"/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600"/>
            </a:lvl3pPr>
            <a:lvl4pPr marL="1371600" indent="0" algn="l">
              <a:buNone/>
              <a:defRPr sz="1600"/>
            </a:lvl4pPr>
            <a:lvl5pPr marL="1828800" indent="0" algn="l">
              <a:buNone/>
              <a:defRPr sz="16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4533900" y="0"/>
            <a:ext cx="4610100" cy="5143500"/>
          </a:xfrm>
          <a:custGeom>
            <a:avLst/>
            <a:gdLst/>
            <a:ahLst/>
            <a:cxnLst/>
            <a:rect l="l" t="t" r="r" b="b"/>
            <a:pathLst>
              <a:path w="4610100" h="5143500">
                <a:moveTo>
                  <a:pt x="0" y="0"/>
                </a:moveTo>
                <a:lnTo>
                  <a:pt x="4610100" y="0"/>
                </a:lnTo>
                <a:lnTo>
                  <a:pt x="4610100" y="5143500"/>
                </a:lnTo>
                <a:lnTo>
                  <a:pt x="0" y="5143500"/>
                </a:lnTo>
                <a:lnTo>
                  <a:pt x="0" y="856763"/>
                </a:lnTo>
                <a:lnTo>
                  <a:pt x="160715" y="766046"/>
                </a:lnTo>
                <a:lnTo>
                  <a:pt x="0" y="675328"/>
                </a:lnTo>
                <a:close/>
              </a:path>
            </a:pathLst>
          </a:custGeom>
        </p:spPr>
        <p:txBody>
          <a:bodyPr vert="horz"/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933438261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Rechts_Blauw">
    <p:bg>
      <p:bgPr>
        <a:solidFill>
          <a:srgbClr val="142D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7"/>
          <p:cNvSpPr>
            <a:spLocks noGrp="1"/>
          </p:cNvSpPr>
          <p:nvPr>
            <p:ph type="body" sz="quarter" idx="11"/>
          </p:nvPr>
        </p:nvSpPr>
        <p:spPr>
          <a:xfrm>
            <a:off x="638993" y="1196800"/>
            <a:ext cx="3517900" cy="3106524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1600">
                <a:solidFill>
                  <a:srgbClr val="FFFFFF"/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600"/>
            </a:lvl3pPr>
            <a:lvl4pPr marL="1371600" indent="0" algn="l">
              <a:buNone/>
              <a:defRPr sz="1600"/>
            </a:lvl4pPr>
            <a:lvl5pPr marL="1828800" indent="0" algn="l">
              <a:buNone/>
              <a:defRPr sz="16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4533900" y="0"/>
            <a:ext cx="4610100" cy="5143500"/>
          </a:xfrm>
          <a:custGeom>
            <a:avLst/>
            <a:gdLst/>
            <a:ahLst/>
            <a:cxnLst/>
            <a:rect l="l" t="t" r="r" b="b"/>
            <a:pathLst>
              <a:path w="4610100" h="5143500">
                <a:moveTo>
                  <a:pt x="0" y="0"/>
                </a:moveTo>
                <a:lnTo>
                  <a:pt x="4610100" y="0"/>
                </a:lnTo>
                <a:lnTo>
                  <a:pt x="4610100" y="5143500"/>
                </a:lnTo>
                <a:lnTo>
                  <a:pt x="0" y="5143500"/>
                </a:lnTo>
                <a:lnTo>
                  <a:pt x="0" y="856763"/>
                </a:lnTo>
                <a:lnTo>
                  <a:pt x="160715" y="766046"/>
                </a:lnTo>
                <a:lnTo>
                  <a:pt x="0" y="675328"/>
                </a:lnTo>
                <a:close/>
              </a:path>
            </a:pathLst>
          </a:custGeom>
        </p:spPr>
        <p:txBody>
          <a:bodyPr vert="horz"/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856524706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Fotos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7"/>
          <p:cNvSpPr>
            <a:spLocks noGrp="1"/>
          </p:cNvSpPr>
          <p:nvPr>
            <p:ph type="body" sz="quarter" idx="11"/>
          </p:nvPr>
        </p:nvSpPr>
        <p:spPr>
          <a:xfrm>
            <a:off x="593512" y="1187664"/>
            <a:ext cx="3517900" cy="3106524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1600"/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600"/>
            </a:lvl3pPr>
            <a:lvl4pPr marL="1371600" indent="0" algn="l">
              <a:buNone/>
              <a:defRPr sz="1600"/>
            </a:lvl4pPr>
            <a:lvl5pPr marL="1828800" indent="0" algn="l">
              <a:buNone/>
              <a:defRPr sz="16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afbeelding 5"/>
          <p:cNvSpPr>
            <a:spLocks noGrp="1"/>
          </p:cNvSpPr>
          <p:nvPr>
            <p:ph type="pic" sz="quarter" idx="13"/>
          </p:nvPr>
        </p:nvSpPr>
        <p:spPr>
          <a:xfrm>
            <a:off x="4533901" y="-13608"/>
            <a:ext cx="4624256" cy="2585357"/>
          </a:xfrm>
          <a:custGeom>
            <a:avLst/>
            <a:gdLst>
              <a:gd name="connsiteX0" fmla="*/ 0 w 4610100"/>
              <a:gd name="connsiteY0" fmla="*/ 0 h 5143500"/>
              <a:gd name="connsiteX1" fmla="*/ 4610100 w 4610100"/>
              <a:gd name="connsiteY1" fmla="*/ 0 h 5143500"/>
              <a:gd name="connsiteX2" fmla="*/ 4610100 w 4610100"/>
              <a:gd name="connsiteY2" fmla="*/ 5143500 h 5143500"/>
              <a:gd name="connsiteX3" fmla="*/ 0 w 4610100"/>
              <a:gd name="connsiteY3" fmla="*/ 2570381 h 5143500"/>
              <a:gd name="connsiteX4" fmla="*/ 0 w 4610100"/>
              <a:gd name="connsiteY4" fmla="*/ 856763 h 5143500"/>
              <a:gd name="connsiteX5" fmla="*/ 160715 w 4610100"/>
              <a:gd name="connsiteY5" fmla="*/ 766046 h 5143500"/>
              <a:gd name="connsiteX6" fmla="*/ 0 w 4610100"/>
              <a:gd name="connsiteY6" fmla="*/ 675328 h 5143500"/>
              <a:gd name="connsiteX7" fmla="*/ 0 w 4610100"/>
              <a:gd name="connsiteY7" fmla="*/ 0 h 5143500"/>
              <a:gd name="connsiteX0" fmla="*/ 0 w 4619171"/>
              <a:gd name="connsiteY0" fmla="*/ 0 h 2571750"/>
              <a:gd name="connsiteX1" fmla="*/ 4610100 w 4619171"/>
              <a:gd name="connsiteY1" fmla="*/ 0 h 2571750"/>
              <a:gd name="connsiteX2" fmla="*/ 4619171 w 4619171"/>
              <a:gd name="connsiteY2" fmla="*/ 2571750 h 2571750"/>
              <a:gd name="connsiteX3" fmla="*/ 0 w 4619171"/>
              <a:gd name="connsiteY3" fmla="*/ 2570381 h 2571750"/>
              <a:gd name="connsiteX4" fmla="*/ 0 w 4619171"/>
              <a:gd name="connsiteY4" fmla="*/ 856763 h 2571750"/>
              <a:gd name="connsiteX5" fmla="*/ 160715 w 4619171"/>
              <a:gd name="connsiteY5" fmla="*/ 766046 h 2571750"/>
              <a:gd name="connsiteX6" fmla="*/ 0 w 4619171"/>
              <a:gd name="connsiteY6" fmla="*/ 675328 h 2571750"/>
              <a:gd name="connsiteX7" fmla="*/ 0 w 4619171"/>
              <a:gd name="connsiteY7" fmla="*/ 0 h 2571750"/>
              <a:gd name="connsiteX0" fmla="*/ 0 w 4624256"/>
              <a:gd name="connsiteY0" fmla="*/ 9071 h 2580821"/>
              <a:gd name="connsiteX1" fmla="*/ 4623707 w 4624256"/>
              <a:gd name="connsiteY1" fmla="*/ 0 h 2580821"/>
              <a:gd name="connsiteX2" fmla="*/ 4619171 w 4624256"/>
              <a:gd name="connsiteY2" fmla="*/ 2580821 h 2580821"/>
              <a:gd name="connsiteX3" fmla="*/ 0 w 4624256"/>
              <a:gd name="connsiteY3" fmla="*/ 2579452 h 2580821"/>
              <a:gd name="connsiteX4" fmla="*/ 0 w 4624256"/>
              <a:gd name="connsiteY4" fmla="*/ 865834 h 2580821"/>
              <a:gd name="connsiteX5" fmla="*/ 160715 w 4624256"/>
              <a:gd name="connsiteY5" fmla="*/ 775117 h 2580821"/>
              <a:gd name="connsiteX6" fmla="*/ 0 w 4624256"/>
              <a:gd name="connsiteY6" fmla="*/ 684399 h 2580821"/>
              <a:gd name="connsiteX7" fmla="*/ 0 w 4624256"/>
              <a:gd name="connsiteY7" fmla="*/ 9071 h 2580821"/>
              <a:gd name="connsiteX0" fmla="*/ 4535 w 4624256"/>
              <a:gd name="connsiteY0" fmla="*/ 0 h 2580821"/>
              <a:gd name="connsiteX1" fmla="*/ 4623707 w 4624256"/>
              <a:gd name="connsiteY1" fmla="*/ 0 h 2580821"/>
              <a:gd name="connsiteX2" fmla="*/ 4619171 w 4624256"/>
              <a:gd name="connsiteY2" fmla="*/ 2580821 h 2580821"/>
              <a:gd name="connsiteX3" fmla="*/ 0 w 4624256"/>
              <a:gd name="connsiteY3" fmla="*/ 2579452 h 2580821"/>
              <a:gd name="connsiteX4" fmla="*/ 0 w 4624256"/>
              <a:gd name="connsiteY4" fmla="*/ 865834 h 2580821"/>
              <a:gd name="connsiteX5" fmla="*/ 160715 w 4624256"/>
              <a:gd name="connsiteY5" fmla="*/ 775117 h 2580821"/>
              <a:gd name="connsiteX6" fmla="*/ 0 w 4624256"/>
              <a:gd name="connsiteY6" fmla="*/ 684399 h 2580821"/>
              <a:gd name="connsiteX7" fmla="*/ 4535 w 4624256"/>
              <a:gd name="connsiteY7" fmla="*/ 0 h 2580821"/>
              <a:gd name="connsiteX0" fmla="*/ 4535 w 4624256"/>
              <a:gd name="connsiteY0" fmla="*/ 0 h 2585357"/>
              <a:gd name="connsiteX1" fmla="*/ 4623707 w 4624256"/>
              <a:gd name="connsiteY1" fmla="*/ 4536 h 2585357"/>
              <a:gd name="connsiteX2" fmla="*/ 4619171 w 4624256"/>
              <a:gd name="connsiteY2" fmla="*/ 2585357 h 2585357"/>
              <a:gd name="connsiteX3" fmla="*/ 0 w 4624256"/>
              <a:gd name="connsiteY3" fmla="*/ 2583988 h 2585357"/>
              <a:gd name="connsiteX4" fmla="*/ 0 w 4624256"/>
              <a:gd name="connsiteY4" fmla="*/ 870370 h 2585357"/>
              <a:gd name="connsiteX5" fmla="*/ 160715 w 4624256"/>
              <a:gd name="connsiteY5" fmla="*/ 779653 h 2585357"/>
              <a:gd name="connsiteX6" fmla="*/ 0 w 4624256"/>
              <a:gd name="connsiteY6" fmla="*/ 688935 h 2585357"/>
              <a:gd name="connsiteX7" fmla="*/ 4535 w 4624256"/>
              <a:gd name="connsiteY7" fmla="*/ 0 h 2585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4256" h="2585357">
                <a:moveTo>
                  <a:pt x="4535" y="0"/>
                </a:moveTo>
                <a:lnTo>
                  <a:pt x="4623707" y="4536"/>
                </a:lnTo>
                <a:cubicBezTo>
                  <a:pt x="4626731" y="861786"/>
                  <a:pt x="4616147" y="1728107"/>
                  <a:pt x="4619171" y="2585357"/>
                </a:cubicBezTo>
                <a:lnTo>
                  <a:pt x="0" y="2583988"/>
                </a:lnTo>
                <a:lnTo>
                  <a:pt x="0" y="870370"/>
                </a:lnTo>
                <a:lnTo>
                  <a:pt x="160715" y="779653"/>
                </a:lnTo>
                <a:lnTo>
                  <a:pt x="0" y="688935"/>
                </a:lnTo>
                <a:cubicBezTo>
                  <a:pt x="1512" y="460802"/>
                  <a:pt x="3023" y="228133"/>
                  <a:pt x="4535" y="0"/>
                </a:cubicBezTo>
                <a:close/>
              </a:path>
            </a:pathLst>
          </a:custGeom>
        </p:spPr>
        <p:txBody>
          <a:bodyPr vert="horz"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4"/>
          </p:nvPr>
        </p:nvSpPr>
        <p:spPr>
          <a:xfrm>
            <a:off x="4533900" y="2571750"/>
            <a:ext cx="4624388" cy="2571750"/>
          </a:xfrm>
          <a:prstGeom prst="rect">
            <a:avLst/>
          </a:prstGeom>
        </p:spPr>
        <p:txBody>
          <a:bodyPr vert="horz"/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343948746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FotosRechts_Groen">
    <p:bg>
      <p:bgPr>
        <a:solidFill>
          <a:srgbClr val="6BA4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7"/>
          <p:cNvSpPr>
            <a:spLocks noGrp="1"/>
          </p:cNvSpPr>
          <p:nvPr>
            <p:ph type="body" sz="quarter" idx="11"/>
          </p:nvPr>
        </p:nvSpPr>
        <p:spPr>
          <a:xfrm>
            <a:off x="593512" y="1187664"/>
            <a:ext cx="3517900" cy="3106524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1600">
                <a:solidFill>
                  <a:srgbClr val="FFFFFF"/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600"/>
            </a:lvl3pPr>
            <a:lvl4pPr marL="1371600" indent="0" algn="l">
              <a:buNone/>
              <a:defRPr sz="1600"/>
            </a:lvl4pPr>
            <a:lvl5pPr marL="1828800" indent="0" algn="l">
              <a:buNone/>
              <a:defRPr sz="16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afbeelding 5"/>
          <p:cNvSpPr>
            <a:spLocks noGrp="1"/>
          </p:cNvSpPr>
          <p:nvPr>
            <p:ph type="pic" sz="quarter" idx="13"/>
          </p:nvPr>
        </p:nvSpPr>
        <p:spPr>
          <a:xfrm>
            <a:off x="4533901" y="-13608"/>
            <a:ext cx="4624256" cy="2585357"/>
          </a:xfrm>
          <a:custGeom>
            <a:avLst/>
            <a:gdLst>
              <a:gd name="connsiteX0" fmla="*/ 0 w 4610100"/>
              <a:gd name="connsiteY0" fmla="*/ 0 h 5143500"/>
              <a:gd name="connsiteX1" fmla="*/ 4610100 w 4610100"/>
              <a:gd name="connsiteY1" fmla="*/ 0 h 5143500"/>
              <a:gd name="connsiteX2" fmla="*/ 4610100 w 4610100"/>
              <a:gd name="connsiteY2" fmla="*/ 5143500 h 5143500"/>
              <a:gd name="connsiteX3" fmla="*/ 0 w 4610100"/>
              <a:gd name="connsiteY3" fmla="*/ 2570381 h 5143500"/>
              <a:gd name="connsiteX4" fmla="*/ 0 w 4610100"/>
              <a:gd name="connsiteY4" fmla="*/ 856763 h 5143500"/>
              <a:gd name="connsiteX5" fmla="*/ 160715 w 4610100"/>
              <a:gd name="connsiteY5" fmla="*/ 766046 h 5143500"/>
              <a:gd name="connsiteX6" fmla="*/ 0 w 4610100"/>
              <a:gd name="connsiteY6" fmla="*/ 675328 h 5143500"/>
              <a:gd name="connsiteX7" fmla="*/ 0 w 4610100"/>
              <a:gd name="connsiteY7" fmla="*/ 0 h 5143500"/>
              <a:gd name="connsiteX0" fmla="*/ 0 w 4619171"/>
              <a:gd name="connsiteY0" fmla="*/ 0 h 2571750"/>
              <a:gd name="connsiteX1" fmla="*/ 4610100 w 4619171"/>
              <a:gd name="connsiteY1" fmla="*/ 0 h 2571750"/>
              <a:gd name="connsiteX2" fmla="*/ 4619171 w 4619171"/>
              <a:gd name="connsiteY2" fmla="*/ 2571750 h 2571750"/>
              <a:gd name="connsiteX3" fmla="*/ 0 w 4619171"/>
              <a:gd name="connsiteY3" fmla="*/ 2570381 h 2571750"/>
              <a:gd name="connsiteX4" fmla="*/ 0 w 4619171"/>
              <a:gd name="connsiteY4" fmla="*/ 856763 h 2571750"/>
              <a:gd name="connsiteX5" fmla="*/ 160715 w 4619171"/>
              <a:gd name="connsiteY5" fmla="*/ 766046 h 2571750"/>
              <a:gd name="connsiteX6" fmla="*/ 0 w 4619171"/>
              <a:gd name="connsiteY6" fmla="*/ 675328 h 2571750"/>
              <a:gd name="connsiteX7" fmla="*/ 0 w 4619171"/>
              <a:gd name="connsiteY7" fmla="*/ 0 h 2571750"/>
              <a:gd name="connsiteX0" fmla="*/ 0 w 4624256"/>
              <a:gd name="connsiteY0" fmla="*/ 9071 h 2580821"/>
              <a:gd name="connsiteX1" fmla="*/ 4623707 w 4624256"/>
              <a:gd name="connsiteY1" fmla="*/ 0 h 2580821"/>
              <a:gd name="connsiteX2" fmla="*/ 4619171 w 4624256"/>
              <a:gd name="connsiteY2" fmla="*/ 2580821 h 2580821"/>
              <a:gd name="connsiteX3" fmla="*/ 0 w 4624256"/>
              <a:gd name="connsiteY3" fmla="*/ 2579452 h 2580821"/>
              <a:gd name="connsiteX4" fmla="*/ 0 w 4624256"/>
              <a:gd name="connsiteY4" fmla="*/ 865834 h 2580821"/>
              <a:gd name="connsiteX5" fmla="*/ 160715 w 4624256"/>
              <a:gd name="connsiteY5" fmla="*/ 775117 h 2580821"/>
              <a:gd name="connsiteX6" fmla="*/ 0 w 4624256"/>
              <a:gd name="connsiteY6" fmla="*/ 684399 h 2580821"/>
              <a:gd name="connsiteX7" fmla="*/ 0 w 4624256"/>
              <a:gd name="connsiteY7" fmla="*/ 9071 h 2580821"/>
              <a:gd name="connsiteX0" fmla="*/ 4535 w 4624256"/>
              <a:gd name="connsiteY0" fmla="*/ 0 h 2580821"/>
              <a:gd name="connsiteX1" fmla="*/ 4623707 w 4624256"/>
              <a:gd name="connsiteY1" fmla="*/ 0 h 2580821"/>
              <a:gd name="connsiteX2" fmla="*/ 4619171 w 4624256"/>
              <a:gd name="connsiteY2" fmla="*/ 2580821 h 2580821"/>
              <a:gd name="connsiteX3" fmla="*/ 0 w 4624256"/>
              <a:gd name="connsiteY3" fmla="*/ 2579452 h 2580821"/>
              <a:gd name="connsiteX4" fmla="*/ 0 w 4624256"/>
              <a:gd name="connsiteY4" fmla="*/ 865834 h 2580821"/>
              <a:gd name="connsiteX5" fmla="*/ 160715 w 4624256"/>
              <a:gd name="connsiteY5" fmla="*/ 775117 h 2580821"/>
              <a:gd name="connsiteX6" fmla="*/ 0 w 4624256"/>
              <a:gd name="connsiteY6" fmla="*/ 684399 h 2580821"/>
              <a:gd name="connsiteX7" fmla="*/ 4535 w 4624256"/>
              <a:gd name="connsiteY7" fmla="*/ 0 h 2580821"/>
              <a:gd name="connsiteX0" fmla="*/ 4535 w 4624256"/>
              <a:gd name="connsiteY0" fmla="*/ 0 h 2585357"/>
              <a:gd name="connsiteX1" fmla="*/ 4623707 w 4624256"/>
              <a:gd name="connsiteY1" fmla="*/ 4536 h 2585357"/>
              <a:gd name="connsiteX2" fmla="*/ 4619171 w 4624256"/>
              <a:gd name="connsiteY2" fmla="*/ 2585357 h 2585357"/>
              <a:gd name="connsiteX3" fmla="*/ 0 w 4624256"/>
              <a:gd name="connsiteY3" fmla="*/ 2583988 h 2585357"/>
              <a:gd name="connsiteX4" fmla="*/ 0 w 4624256"/>
              <a:gd name="connsiteY4" fmla="*/ 870370 h 2585357"/>
              <a:gd name="connsiteX5" fmla="*/ 160715 w 4624256"/>
              <a:gd name="connsiteY5" fmla="*/ 779653 h 2585357"/>
              <a:gd name="connsiteX6" fmla="*/ 0 w 4624256"/>
              <a:gd name="connsiteY6" fmla="*/ 688935 h 2585357"/>
              <a:gd name="connsiteX7" fmla="*/ 4535 w 4624256"/>
              <a:gd name="connsiteY7" fmla="*/ 0 h 2585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4256" h="2585357">
                <a:moveTo>
                  <a:pt x="4535" y="0"/>
                </a:moveTo>
                <a:lnTo>
                  <a:pt x="4623707" y="4536"/>
                </a:lnTo>
                <a:cubicBezTo>
                  <a:pt x="4626731" y="861786"/>
                  <a:pt x="4616147" y="1728107"/>
                  <a:pt x="4619171" y="2585357"/>
                </a:cubicBezTo>
                <a:lnTo>
                  <a:pt x="0" y="2583988"/>
                </a:lnTo>
                <a:lnTo>
                  <a:pt x="0" y="870370"/>
                </a:lnTo>
                <a:lnTo>
                  <a:pt x="160715" y="779653"/>
                </a:lnTo>
                <a:lnTo>
                  <a:pt x="0" y="688935"/>
                </a:lnTo>
                <a:cubicBezTo>
                  <a:pt x="1512" y="460802"/>
                  <a:pt x="3023" y="228133"/>
                  <a:pt x="4535" y="0"/>
                </a:cubicBezTo>
                <a:close/>
              </a:path>
            </a:pathLst>
          </a:custGeom>
        </p:spPr>
        <p:txBody>
          <a:bodyPr vert="horz"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4"/>
          </p:nvPr>
        </p:nvSpPr>
        <p:spPr>
          <a:xfrm>
            <a:off x="4533900" y="2571750"/>
            <a:ext cx="4624388" cy="2571750"/>
          </a:xfrm>
          <a:prstGeom prst="rect">
            <a:avLst/>
          </a:prstGeom>
        </p:spPr>
        <p:txBody>
          <a:bodyPr vert="horz"/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989717972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Hoofdstu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2186565"/>
            <a:ext cx="8229600" cy="762450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z="3600" b="1" i="0" dirty="0">
                <a:solidFill>
                  <a:schemeClr val="bg1"/>
                </a:solidFill>
                <a:latin typeface="+mj-lt"/>
                <a:cs typeface="Calibri"/>
              </a:rPr>
              <a:t>TITEL GEDEELTE</a:t>
            </a:r>
            <a:endParaRPr lang="nl-NL" sz="3600" b="1" i="0" dirty="0">
              <a:solidFill>
                <a:schemeClr val="bg1"/>
              </a:solidFill>
              <a:latin typeface="+mj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1861149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FotosRechts_Blauw">
    <p:bg>
      <p:bgPr>
        <a:solidFill>
          <a:srgbClr val="142D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7"/>
          <p:cNvSpPr>
            <a:spLocks noGrp="1"/>
          </p:cNvSpPr>
          <p:nvPr>
            <p:ph type="body" sz="quarter" idx="11"/>
          </p:nvPr>
        </p:nvSpPr>
        <p:spPr>
          <a:xfrm>
            <a:off x="593512" y="1187664"/>
            <a:ext cx="3517900" cy="3106524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1600">
                <a:solidFill>
                  <a:srgbClr val="FFFFFF"/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600"/>
            </a:lvl3pPr>
            <a:lvl4pPr marL="1371600" indent="0" algn="l">
              <a:buNone/>
              <a:defRPr sz="1600"/>
            </a:lvl4pPr>
            <a:lvl5pPr marL="1828800" indent="0" algn="l">
              <a:buNone/>
              <a:defRPr sz="16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afbeelding 5"/>
          <p:cNvSpPr>
            <a:spLocks noGrp="1"/>
          </p:cNvSpPr>
          <p:nvPr>
            <p:ph type="pic" sz="quarter" idx="13"/>
          </p:nvPr>
        </p:nvSpPr>
        <p:spPr>
          <a:xfrm>
            <a:off x="4533901" y="-13608"/>
            <a:ext cx="4624256" cy="2585357"/>
          </a:xfrm>
          <a:custGeom>
            <a:avLst/>
            <a:gdLst>
              <a:gd name="connsiteX0" fmla="*/ 0 w 4610100"/>
              <a:gd name="connsiteY0" fmla="*/ 0 h 5143500"/>
              <a:gd name="connsiteX1" fmla="*/ 4610100 w 4610100"/>
              <a:gd name="connsiteY1" fmla="*/ 0 h 5143500"/>
              <a:gd name="connsiteX2" fmla="*/ 4610100 w 4610100"/>
              <a:gd name="connsiteY2" fmla="*/ 5143500 h 5143500"/>
              <a:gd name="connsiteX3" fmla="*/ 0 w 4610100"/>
              <a:gd name="connsiteY3" fmla="*/ 2570381 h 5143500"/>
              <a:gd name="connsiteX4" fmla="*/ 0 w 4610100"/>
              <a:gd name="connsiteY4" fmla="*/ 856763 h 5143500"/>
              <a:gd name="connsiteX5" fmla="*/ 160715 w 4610100"/>
              <a:gd name="connsiteY5" fmla="*/ 766046 h 5143500"/>
              <a:gd name="connsiteX6" fmla="*/ 0 w 4610100"/>
              <a:gd name="connsiteY6" fmla="*/ 675328 h 5143500"/>
              <a:gd name="connsiteX7" fmla="*/ 0 w 4610100"/>
              <a:gd name="connsiteY7" fmla="*/ 0 h 5143500"/>
              <a:gd name="connsiteX0" fmla="*/ 0 w 4619171"/>
              <a:gd name="connsiteY0" fmla="*/ 0 h 2571750"/>
              <a:gd name="connsiteX1" fmla="*/ 4610100 w 4619171"/>
              <a:gd name="connsiteY1" fmla="*/ 0 h 2571750"/>
              <a:gd name="connsiteX2" fmla="*/ 4619171 w 4619171"/>
              <a:gd name="connsiteY2" fmla="*/ 2571750 h 2571750"/>
              <a:gd name="connsiteX3" fmla="*/ 0 w 4619171"/>
              <a:gd name="connsiteY3" fmla="*/ 2570381 h 2571750"/>
              <a:gd name="connsiteX4" fmla="*/ 0 w 4619171"/>
              <a:gd name="connsiteY4" fmla="*/ 856763 h 2571750"/>
              <a:gd name="connsiteX5" fmla="*/ 160715 w 4619171"/>
              <a:gd name="connsiteY5" fmla="*/ 766046 h 2571750"/>
              <a:gd name="connsiteX6" fmla="*/ 0 w 4619171"/>
              <a:gd name="connsiteY6" fmla="*/ 675328 h 2571750"/>
              <a:gd name="connsiteX7" fmla="*/ 0 w 4619171"/>
              <a:gd name="connsiteY7" fmla="*/ 0 h 2571750"/>
              <a:gd name="connsiteX0" fmla="*/ 0 w 4624256"/>
              <a:gd name="connsiteY0" fmla="*/ 9071 h 2580821"/>
              <a:gd name="connsiteX1" fmla="*/ 4623707 w 4624256"/>
              <a:gd name="connsiteY1" fmla="*/ 0 h 2580821"/>
              <a:gd name="connsiteX2" fmla="*/ 4619171 w 4624256"/>
              <a:gd name="connsiteY2" fmla="*/ 2580821 h 2580821"/>
              <a:gd name="connsiteX3" fmla="*/ 0 w 4624256"/>
              <a:gd name="connsiteY3" fmla="*/ 2579452 h 2580821"/>
              <a:gd name="connsiteX4" fmla="*/ 0 w 4624256"/>
              <a:gd name="connsiteY4" fmla="*/ 865834 h 2580821"/>
              <a:gd name="connsiteX5" fmla="*/ 160715 w 4624256"/>
              <a:gd name="connsiteY5" fmla="*/ 775117 h 2580821"/>
              <a:gd name="connsiteX6" fmla="*/ 0 w 4624256"/>
              <a:gd name="connsiteY6" fmla="*/ 684399 h 2580821"/>
              <a:gd name="connsiteX7" fmla="*/ 0 w 4624256"/>
              <a:gd name="connsiteY7" fmla="*/ 9071 h 2580821"/>
              <a:gd name="connsiteX0" fmla="*/ 4535 w 4624256"/>
              <a:gd name="connsiteY0" fmla="*/ 0 h 2580821"/>
              <a:gd name="connsiteX1" fmla="*/ 4623707 w 4624256"/>
              <a:gd name="connsiteY1" fmla="*/ 0 h 2580821"/>
              <a:gd name="connsiteX2" fmla="*/ 4619171 w 4624256"/>
              <a:gd name="connsiteY2" fmla="*/ 2580821 h 2580821"/>
              <a:gd name="connsiteX3" fmla="*/ 0 w 4624256"/>
              <a:gd name="connsiteY3" fmla="*/ 2579452 h 2580821"/>
              <a:gd name="connsiteX4" fmla="*/ 0 w 4624256"/>
              <a:gd name="connsiteY4" fmla="*/ 865834 h 2580821"/>
              <a:gd name="connsiteX5" fmla="*/ 160715 w 4624256"/>
              <a:gd name="connsiteY5" fmla="*/ 775117 h 2580821"/>
              <a:gd name="connsiteX6" fmla="*/ 0 w 4624256"/>
              <a:gd name="connsiteY6" fmla="*/ 684399 h 2580821"/>
              <a:gd name="connsiteX7" fmla="*/ 4535 w 4624256"/>
              <a:gd name="connsiteY7" fmla="*/ 0 h 2580821"/>
              <a:gd name="connsiteX0" fmla="*/ 4535 w 4624256"/>
              <a:gd name="connsiteY0" fmla="*/ 0 h 2585357"/>
              <a:gd name="connsiteX1" fmla="*/ 4623707 w 4624256"/>
              <a:gd name="connsiteY1" fmla="*/ 4536 h 2585357"/>
              <a:gd name="connsiteX2" fmla="*/ 4619171 w 4624256"/>
              <a:gd name="connsiteY2" fmla="*/ 2585357 h 2585357"/>
              <a:gd name="connsiteX3" fmla="*/ 0 w 4624256"/>
              <a:gd name="connsiteY3" fmla="*/ 2583988 h 2585357"/>
              <a:gd name="connsiteX4" fmla="*/ 0 w 4624256"/>
              <a:gd name="connsiteY4" fmla="*/ 870370 h 2585357"/>
              <a:gd name="connsiteX5" fmla="*/ 160715 w 4624256"/>
              <a:gd name="connsiteY5" fmla="*/ 779653 h 2585357"/>
              <a:gd name="connsiteX6" fmla="*/ 0 w 4624256"/>
              <a:gd name="connsiteY6" fmla="*/ 688935 h 2585357"/>
              <a:gd name="connsiteX7" fmla="*/ 4535 w 4624256"/>
              <a:gd name="connsiteY7" fmla="*/ 0 h 2585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4256" h="2585357">
                <a:moveTo>
                  <a:pt x="4535" y="0"/>
                </a:moveTo>
                <a:lnTo>
                  <a:pt x="4623707" y="4536"/>
                </a:lnTo>
                <a:cubicBezTo>
                  <a:pt x="4626731" y="861786"/>
                  <a:pt x="4616147" y="1728107"/>
                  <a:pt x="4619171" y="2585357"/>
                </a:cubicBezTo>
                <a:lnTo>
                  <a:pt x="0" y="2583988"/>
                </a:lnTo>
                <a:lnTo>
                  <a:pt x="0" y="870370"/>
                </a:lnTo>
                <a:lnTo>
                  <a:pt x="160715" y="779653"/>
                </a:lnTo>
                <a:lnTo>
                  <a:pt x="0" y="688935"/>
                </a:lnTo>
                <a:cubicBezTo>
                  <a:pt x="1512" y="460802"/>
                  <a:pt x="3023" y="228133"/>
                  <a:pt x="4535" y="0"/>
                </a:cubicBezTo>
                <a:close/>
              </a:path>
            </a:pathLst>
          </a:custGeom>
        </p:spPr>
        <p:txBody>
          <a:bodyPr vert="horz"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4"/>
          </p:nvPr>
        </p:nvSpPr>
        <p:spPr>
          <a:xfrm>
            <a:off x="4533900" y="2571750"/>
            <a:ext cx="4624388" cy="2571750"/>
          </a:xfrm>
          <a:prstGeom prst="rect">
            <a:avLst/>
          </a:prstGeom>
        </p:spPr>
        <p:txBody>
          <a:bodyPr vert="horz"/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4294142823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Rechts_Met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7"/>
          <p:cNvSpPr>
            <a:spLocks noGrp="1"/>
          </p:cNvSpPr>
          <p:nvPr>
            <p:ph type="body" sz="quarter" idx="11"/>
          </p:nvPr>
        </p:nvSpPr>
        <p:spPr>
          <a:xfrm>
            <a:off x="593512" y="1187664"/>
            <a:ext cx="3517900" cy="3106524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1600"/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600"/>
            </a:lvl3pPr>
            <a:lvl4pPr marL="1371600" indent="0" algn="l">
              <a:buNone/>
              <a:defRPr sz="1600"/>
            </a:lvl4pPr>
            <a:lvl5pPr marL="1828800" indent="0" algn="l">
              <a:buNone/>
              <a:defRPr sz="16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Rechthoek 1"/>
          <p:cNvSpPr/>
          <p:nvPr userDrawn="1"/>
        </p:nvSpPr>
        <p:spPr>
          <a:xfrm flipH="1">
            <a:off x="4531743" y="2567181"/>
            <a:ext cx="4638320" cy="2576319"/>
          </a:xfrm>
          <a:prstGeom prst="rect">
            <a:avLst/>
          </a:prstGeom>
          <a:solidFill>
            <a:srgbClr val="6BA4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6" name="Afbeelding 5" descr="QuoteDonkerBlauw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160" y="3635114"/>
            <a:ext cx="475488" cy="451104"/>
          </a:xfrm>
          <a:prstGeom prst="rect">
            <a:avLst/>
          </a:prstGeom>
        </p:spPr>
      </p:pic>
      <p:sp>
        <p:nvSpPr>
          <p:cNvPr id="9" name="Tijdelijke aanduiding voor tekst 8"/>
          <p:cNvSpPr>
            <a:spLocks noGrp="1"/>
          </p:cNvSpPr>
          <p:nvPr>
            <p:ph type="body" sz="quarter" idx="12" hasCustomPrompt="1"/>
          </p:nvPr>
        </p:nvSpPr>
        <p:spPr>
          <a:xfrm>
            <a:off x="6340214" y="3589002"/>
            <a:ext cx="2227262" cy="77152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80000"/>
              </a:lnSpc>
              <a:buNone/>
              <a:defRPr sz="1600" b="1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Quote</a:t>
            </a:r>
          </a:p>
          <a:p>
            <a:pPr lvl="0"/>
            <a:r>
              <a:rPr lang="en-US" dirty="0"/>
              <a:t>2 </a:t>
            </a:r>
            <a:r>
              <a:rPr lang="en-US" dirty="0" err="1"/>
              <a:t>lijnen</a:t>
            </a:r>
            <a:endParaRPr lang="nl-NL" dirty="0"/>
          </a:p>
        </p:txBody>
      </p:sp>
      <p:sp>
        <p:nvSpPr>
          <p:cNvPr id="7" name="Tijdelijke aanduiding voor afbeelding 5"/>
          <p:cNvSpPr>
            <a:spLocks noGrp="1"/>
          </p:cNvSpPr>
          <p:nvPr>
            <p:ph type="pic" sz="quarter" idx="13"/>
          </p:nvPr>
        </p:nvSpPr>
        <p:spPr>
          <a:xfrm>
            <a:off x="4533901" y="-13608"/>
            <a:ext cx="4624256" cy="2585357"/>
          </a:xfrm>
          <a:custGeom>
            <a:avLst/>
            <a:gdLst>
              <a:gd name="connsiteX0" fmla="*/ 0 w 4610100"/>
              <a:gd name="connsiteY0" fmla="*/ 0 h 5143500"/>
              <a:gd name="connsiteX1" fmla="*/ 4610100 w 4610100"/>
              <a:gd name="connsiteY1" fmla="*/ 0 h 5143500"/>
              <a:gd name="connsiteX2" fmla="*/ 4610100 w 4610100"/>
              <a:gd name="connsiteY2" fmla="*/ 5143500 h 5143500"/>
              <a:gd name="connsiteX3" fmla="*/ 0 w 4610100"/>
              <a:gd name="connsiteY3" fmla="*/ 2570381 h 5143500"/>
              <a:gd name="connsiteX4" fmla="*/ 0 w 4610100"/>
              <a:gd name="connsiteY4" fmla="*/ 856763 h 5143500"/>
              <a:gd name="connsiteX5" fmla="*/ 160715 w 4610100"/>
              <a:gd name="connsiteY5" fmla="*/ 766046 h 5143500"/>
              <a:gd name="connsiteX6" fmla="*/ 0 w 4610100"/>
              <a:gd name="connsiteY6" fmla="*/ 675328 h 5143500"/>
              <a:gd name="connsiteX7" fmla="*/ 0 w 4610100"/>
              <a:gd name="connsiteY7" fmla="*/ 0 h 5143500"/>
              <a:gd name="connsiteX0" fmla="*/ 0 w 4619171"/>
              <a:gd name="connsiteY0" fmla="*/ 0 h 2571750"/>
              <a:gd name="connsiteX1" fmla="*/ 4610100 w 4619171"/>
              <a:gd name="connsiteY1" fmla="*/ 0 h 2571750"/>
              <a:gd name="connsiteX2" fmla="*/ 4619171 w 4619171"/>
              <a:gd name="connsiteY2" fmla="*/ 2571750 h 2571750"/>
              <a:gd name="connsiteX3" fmla="*/ 0 w 4619171"/>
              <a:gd name="connsiteY3" fmla="*/ 2570381 h 2571750"/>
              <a:gd name="connsiteX4" fmla="*/ 0 w 4619171"/>
              <a:gd name="connsiteY4" fmla="*/ 856763 h 2571750"/>
              <a:gd name="connsiteX5" fmla="*/ 160715 w 4619171"/>
              <a:gd name="connsiteY5" fmla="*/ 766046 h 2571750"/>
              <a:gd name="connsiteX6" fmla="*/ 0 w 4619171"/>
              <a:gd name="connsiteY6" fmla="*/ 675328 h 2571750"/>
              <a:gd name="connsiteX7" fmla="*/ 0 w 4619171"/>
              <a:gd name="connsiteY7" fmla="*/ 0 h 2571750"/>
              <a:gd name="connsiteX0" fmla="*/ 0 w 4624256"/>
              <a:gd name="connsiteY0" fmla="*/ 9071 h 2580821"/>
              <a:gd name="connsiteX1" fmla="*/ 4623707 w 4624256"/>
              <a:gd name="connsiteY1" fmla="*/ 0 h 2580821"/>
              <a:gd name="connsiteX2" fmla="*/ 4619171 w 4624256"/>
              <a:gd name="connsiteY2" fmla="*/ 2580821 h 2580821"/>
              <a:gd name="connsiteX3" fmla="*/ 0 w 4624256"/>
              <a:gd name="connsiteY3" fmla="*/ 2579452 h 2580821"/>
              <a:gd name="connsiteX4" fmla="*/ 0 w 4624256"/>
              <a:gd name="connsiteY4" fmla="*/ 865834 h 2580821"/>
              <a:gd name="connsiteX5" fmla="*/ 160715 w 4624256"/>
              <a:gd name="connsiteY5" fmla="*/ 775117 h 2580821"/>
              <a:gd name="connsiteX6" fmla="*/ 0 w 4624256"/>
              <a:gd name="connsiteY6" fmla="*/ 684399 h 2580821"/>
              <a:gd name="connsiteX7" fmla="*/ 0 w 4624256"/>
              <a:gd name="connsiteY7" fmla="*/ 9071 h 2580821"/>
              <a:gd name="connsiteX0" fmla="*/ 4535 w 4624256"/>
              <a:gd name="connsiteY0" fmla="*/ 0 h 2580821"/>
              <a:gd name="connsiteX1" fmla="*/ 4623707 w 4624256"/>
              <a:gd name="connsiteY1" fmla="*/ 0 h 2580821"/>
              <a:gd name="connsiteX2" fmla="*/ 4619171 w 4624256"/>
              <a:gd name="connsiteY2" fmla="*/ 2580821 h 2580821"/>
              <a:gd name="connsiteX3" fmla="*/ 0 w 4624256"/>
              <a:gd name="connsiteY3" fmla="*/ 2579452 h 2580821"/>
              <a:gd name="connsiteX4" fmla="*/ 0 w 4624256"/>
              <a:gd name="connsiteY4" fmla="*/ 865834 h 2580821"/>
              <a:gd name="connsiteX5" fmla="*/ 160715 w 4624256"/>
              <a:gd name="connsiteY5" fmla="*/ 775117 h 2580821"/>
              <a:gd name="connsiteX6" fmla="*/ 0 w 4624256"/>
              <a:gd name="connsiteY6" fmla="*/ 684399 h 2580821"/>
              <a:gd name="connsiteX7" fmla="*/ 4535 w 4624256"/>
              <a:gd name="connsiteY7" fmla="*/ 0 h 2580821"/>
              <a:gd name="connsiteX0" fmla="*/ 4535 w 4624256"/>
              <a:gd name="connsiteY0" fmla="*/ 0 h 2585357"/>
              <a:gd name="connsiteX1" fmla="*/ 4623707 w 4624256"/>
              <a:gd name="connsiteY1" fmla="*/ 4536 h 2585357"/>
              <a:gd name="connsiteX2" fmla="*/ 4619171 w 4624256"/>
              <a:gd name="connsiteY2" fmla="*/ 2585357 h 2585357"/>
              <a:gd name="connsiteX3" fmla="*/ 0 w 4624256"/>
              <a:gd name="connsiteY3" fmla="*/ 2583988 h 2585357"/>
              <a:gd name="connsiteX4" fmla="*/ 0 w 4624256"/>
              <a:gd name="connsiteY4" fmla="*/ 870370 h 2585357"/>
              <a:gd name="connsiteX5" fmla="*/ 160715 w 4624256"/>
              <a:gd name="connsiteY5" fmla="*/ 779653 h 2585357"/>
              <a:gd name="connsiteX6" fmla="*/ 0 w 4624256"/>
              <a:gd name="connsiteY6" fmla="*/ 688935 h 2585357"/>
              <a:gd name="connsiteX7" fmla="*/ 4535 w 4624256"/>
              <a:gd name="connsiteY7" fmla="*/ 0 h 2585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4256" h="2585357">
                <a:moveTo>
                  <a:pt x="4535" y="0"/>
                </a:moveTo>
                <a:lnTo>
                  <a:pt x="4623707" y="4536"/>
                </a:lnTo>
                <a:cubicBezTo>
                  <a:pt x="4626731" y="861786"/>
                  <a:pt x="4616147" y="1728107"/>
                  <a:pt x="4619171" y="2585357"/>
                </a:cubicBezTo>
                <a:lnTo>
                  <a:pt x="0" y="2583988"/>
                </a:lnTo>
                <a:lnTo>
                  <a:pt x="0" y="870370"/>
                </a:lnTo>
                <a:lnTo>
                  <a:pt x="160715" y="779653"/>
                </a:lnTo>
                <a:lnTo>
                  <a:pt x="0" y="688935"/>
                </a:lnTo>
                <a:cubicBezTo>
                  <a:pt x="1512" y="460802"/>
                  <a:pt x="3023" y="228133"/>
                  <a:pt x="4535" y="0"/>
                </a:cubicBezTo>
                <a:close/>
              </a:path>
            </a:pathLst>
          </a:custGeom>
        </p:spPr>
        <p:txBody>
          <a:bodyPr vert="horz"/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45855497"/>
      </p:ext>
    </p:extLst>
  </p:cSld>
  <p:clrMapOvr>
    <a:masterClrMapping/>
  </p:clrMapOvr>
  <p:transition spd="slow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Rechts_MetQuote_Blauw">
    <p:bg>
      <p:bgPr>
        <a:solidFill>
          <a:srgbClr val="142D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7"/>
          <p:cNvSpPr>
            <a:spLocks noGrp="1"/>
          </p:cNvSpPr>
          <p:nvPr>
            <p:ph type="body" sz="quarter" idx="11"/>
          </p:nvPr>
        </p:nvSpPr>
        <p:spPr>
          <a:xfrm>
            <a:off x="593512" y="1187664"/>
            <a:ext cx="3517900" cy="3106524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1600">
                <a:solidFill>
                  <a:srgbClr val="FFFFFF"/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600"/>
            </a:lvl3pPr>
            <a:lvl4pPr marL="1371600" indent="0" algn="l">
              <a:buNone/>
              <a:defRPr sz="1600"/>
            </a:lvl4pPr>
            <a:lvl5pPr marL="1828800" indent="0" algn="l">
              <a:buNone/>
              <a:defRPr sz="16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Rechthoek 1"/>
          <p:cNvSpPr/>
          <p:nvPr userDrawn="1"/>
        </p:nvSpPr>
        <p:spPr>
          <a:xfrm flipH="1">
            <a:off x="4531743" y="2567181"/>
            <a:ext cx="4638320" cy="2576319"/>
          </a:xfrm>
          <a:prstGeom prst="rect">
            <a:avLst/>
          </a:prstGeom>
          <a:solidFill>
            <a:srgbClr val="6BA4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6" name="Afbeelding 5" descr="QuoteDonkerBlauw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160" y="3635114"/>
            <a:ext cx="475488" cy="451104"/>
          </a:xfrm>
          <a:prstGeom prst="rect">
            <a:avLst/>
          </a:prstGeom>
        </p:spPr>
      </p:pic>
      <p:sp>
        <p:nvSpPr>
          <p:cNvPr id="9" name="Tijdelijke aanduiding voor tekst 8"/>
          <p:cNvSpPr>
            <a:spLocks noGrp="1"/>
          </p:cNvSpPr>
          <p:nvPr>
            <p:ph type="body" sz="quarter" idx="12" hasCustomPrompt="1"/>
          </p:nvPr>
        </p:nvSpPr>
        <p:spPr>
          <a:xfrm>
            <a:off x="6340214" y="3589002"/>
            <a:ext cx="2227262" cy="77152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80000"/>
              </a:lnSpc>
              <a:buNone/>
              <a:defRPr sz="1600" b="1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Quote</a:t>
            </a:r>
          </a:p>
          <a:p>
            <a:pPr lvl="0"/>
            <a:r>
              <a:rPr lang="en-US" dirty="0"/>
              <a:t>2 </a:t>
            </a:r>
            <a:r>
              <a:rPr lang="en-US" dirty="0" err="1"/>
              <a:t>lijnen</a:t>
            </a:r>
            <a:endParaRPr lang="nl-NL" dirty="0"/>
          </a:p>
        </p:txBody>
      </p:sp>
      <p:sp>
        <p:nvSpPr>
          <p:cNvPr id="7" name="Tijdelijke aanduiding voor afbeelding 5"/>
          <p:cNvSpPr>
            <a:spLocks noGrp="1"/>
          </p:cNvSpPr>
          <p:nvPr>
            <p:ph type="pic" sz="quarter" idx="13"/>
          </p:nvPr>
        </p:nvSpPr>
        <p:spPr>
          <a:xfrm>
            <a:off x="4533901" y="-13608"/>
            <a:ext cx="4624256" cy="2585357"/>
          </a:xfrm>
          <a:custGeom>
            <a:avLst/>
            <a:gdLst>
              <a:gd name="connsiteX0" fmla="*/ 0 w 4610100"/>
              <a:gd name="connsiteY0" fmla="*/ 0 h 5143500"/>
              <a:gd name="connsiteX1" fmla="*/ 4610100 w 4610100"/>
              <a:gd name="connsiteY1" fmla="*/ 0 h 5143500"/>
              <a:gd name="connsiteX2" fmla="*/ 4610100 w 4610100"/>
              <a:gd name="connsiteY2" fmla="*/ 5143500 h 5143500"/>
              <a:gd name="connsiteX3" fmla="*/ 0 w 4610100"/>
              <a:gd name="connsiteY3" fmla="*/ 2570381 h 5143500"/>
              <a:gd name="connsiteX4" fmla="*/ 0 w 4610100"/>
              <a:gd name="connsiteY4" fmla="*/ 856763 h 5143500"/>
              <a:gd name="connsiteX5" fmla="*/ 160715 w 4610100"/>
              <a:gd name="connsiteY5" fmla="*/ 766046 h 5143500"/>
              <a:gd name="connsiteX6" fmla="*/ 0 w 4610100"/>
              <a:gd name="connsiteY6" fmla="*/ 675328 h 5143500"/>
              <a:gd name="connsiteX7" fmla="*/ 0 w 4610100"/>
              <a:gd name="connsiteY7" fmla="*/ 0 h 5143500"/>
              <a:gd name="connsiteX0" fmla="*/ 0 w 4619171"/>
              <a:gd name="connsiteY0" fmla="*/ 0 h 2571750"/>
              <a:gd name="connsiteX1" fmla="*/ 4610100 w 4619171"/>
              <a:gd name="connsiteY1" fmla="*/ 0 h 2571750"/>
              <a:gd name="connsiteX2" fmla="*/ 4619171 w 4619171"/>
              <a:gd name="connsiteY2" fmla="*/ 2571750 h 2571750"/>
              <a:gd name="connsiteX3" fmla="*/ 0 w 4619171"/>
              <a:gd name="connsiteY3" fmla="*/ 2570381 h 2571750"/>
              <a:gd name="connsiteX4" fmla="*/ 0 w 4619171"/>
              <a:gd name="connsiteY4" fmla="*/ 856763 h 2571750"/>
              <a:gd name="connsiteX5" fmla="*/ 160715 w 4619171"/>
              <a:gd name="connsiteY5" fmla="*/ 766046 h 2571750"/>
              <a:gd name="connsiteX6" fmla="*/ 0 w 4619171"/>
              <a:gd name="connsiteY6" fmla="*/ 675328 h 2571750"/>
              <a:gd name="connsiteX7" fmla="*/ 0 w 4619171"/>
              <a:gd name="connsiteY7" fmla="*/ 0 h 2571750"/>
              <a:gd name="connsiteX0" fmla="*/ 0 w 4624256"/>
              <a:gd name="connsiteY0" fmla="*/ 9071 h 2580821"/>
              <a:gd name="connsiteX1" fmla="*/ 4623707 w 4624256"/>
              <a:gd name="connsiteY1" fmla="*/ 0 h 2580821"/>
              <a:gd name="connsiteX2" fmla="*/ 4619171 w 4624256"/>
              <a:gd name="connsiteY2" fmla="*/ 2580821 h 2580821"/>
              <a:gd name="connsiteX3" fmla="*/ 0 w 4624256"/>
              <a:gd name="connsiteY3" fmla="*/ 2579452 h 2580821"/>
              <a:gd name="connsiteX4" fmla="*/ 0 w 4624256"/>
              <a:gd name="connsiteY4" fmla="*/ 865834 h 2580821"/>
              <a:gd name="connsiteX5" fmla="*/ 160715 w 4624256"/>
              <a:gd name="connsiteY5" fmla="*/ 775117 h 2580821"/>
              <a:gd name="connsiteX6" fmla="*/ 0 w 4624256"/>
              <a:gd name="connsiteY6" fmla="*/ 684399 h 2580821"/>
              <a:gd name="connsiteX7" fmla="*/ 0 w 4624256"/>
              <a:gd name="connsiteY7" fmla="*/ 9071 h 2580821"/>
              <a:gd name="connsiteX0" fmla="*/ 4535 w 4624256"/>
              <a:gd name="connsiteY0" fmla="*/ 0 h 2580821"/>
              <a:gd name="connsiteX1" fmla="*/ 4623707 w 4624256"/>
              <a:gd name="connsiteY1" fmla="*/ 0 h 2580821"/>
              <a:gd name="connsiteX2" fmla="*/ 4619171 w 4624256"/>
              <a:gd name="connsiteY2" fmla="*/ 2580821 h 2580821"/>
              <a:gd name="connsiteX3" fmla="*/ 0 w 4624256"/>
              <a:gd name="connsiteY3" fmla="*/ 2579452 h 2580821"/>
              <a:gd name="connsiteX4" fmla="*/ 0 w 4624256"/>
              <a:gd name="connsiteY4" fmla="*/ 865834 h 2580821"/>
              <a:gd name="connsiteX5" fmla="*/ 160715 w 4624256"/>
              <a:gd name="connsiteY5" fmla="*/ 775117 h 2580821"/>
              <a:gd name="connsiteX6" fmla="*/ 0 w 4624256"/>
              <a:gd name="connsiteY6" fmla="*/ 684399 h 2580821"/>
              <a:gd name="connsiteX7" fmla="*/ 4535 w 4624256"/>
              <a:gd name="connsiteY7" fmla="*/ 0 h 2580821"/>
              <a:gd name="connsiteX0" fmla="*/ 4535 w 4624256"/>
              <a:gd name="connsiteY0" fmla="*/ 0 h 2585357"/>
              <a:gd name="connsiteX1" fmla="*/ 4623707 w 4624256"/>
              <a:gd name="connsiteY1" fmla="*/ 4536 h 2585357"/>
              <a:gd name="connsiteX2" fmla="*/ 4619171 w 4624256"/>
              <a:gd name="connsiteY2" fmla="*/ 2585357 h 2585357"/>
              <a:gd name="connsiteX3" fmla="*/ 0 w 4624256"/>
              <a:gd name="connsiteY3" fmla="*/ 2583988 h 2585357"/>
              <a:gd name="connsiteX4" fmla="*/ 0 w 4624256"/>
              <a:gd name="connsiteY4" fmla="*/ 870370 h 2585357"/>
              <a:gd name="connsiteX5" fmla="*/ 160715 w 4624256"/>
              <a:gd name="connsiteY5" fmla="*/ 779653 h 2585357"/>
              <a:gd name="connsiteX6" fmla="*/ 0 w 4624256"/>
              <a:gd name="connsiteY6" fmla="*/ 688935 h 2585357"/>
              <a:gd name="connsiteX7" fmla="*/ 4535 w 4624256"/>
              <a:gd name="connsiteY7" fmla="*/ 0 h 2585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4256" h="2585357">
                <a:moveTo>
                  <a:pt x="4535" y="0"/>
                </a:moveTo>
                <a:lnTo>
                  <a:pt x="4623707" y="4536"/>
                </a:lnTo>
                <a:cubicBezTo>
                  <a:pt x="4626731" y="861786"/>
                  <a:pt x="4616147" y="1728107"/>
                  <a:pt x="4619171" y="2585357"/>
                </a:cubicBezTo>
                <a:lnTo>
                  <a:pt x="0" y="2583988"/>
                </a:lnTo>
                <a:lnTo>
                  <a:pt x="0" y="870370"/>
                </a:lnTo>
                <a:lnTo>
                  <a:pt x="160715" y="779653"/>
                </a:lnTo>
                <a:lnTo>
                  <a:pt x="0" y="688935"/>
                </a:lnTo>
                <a:cubicBezTo>
                  <a:pt x="1512" y="460802"/>
                  <a:pt x="3023" y="228133"/>
                  <a:pt x="4535" y="0"/>
                </a:cubicBezTo>
                <a:close/>
              </a:path>
            </a:pathLst>
          </a:custGeom>
        </p:spPr>
        <p:txBody>
          <a:bodyPr vert="horz"/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882959209"/>
      </p:ext>
    </p:extLst>
  </p:cSld>
  <p:clrMapOvr>
    <a:masterClrMapping/>
  </p:clrMapOvr>
  <p:transition spd="slow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Rechts_MetQuote_Mel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7"/>
          <p:cNvSpPr>
            <a:spLocks noGrp="1"/>
          </p:cNvSpPr>
          <p:nvPr>
            <p:ph type="body" sz="quarter" idx="11"/>
          </p:nvPr>
        </p:nvSpPr>
        <p:spPr>
          <a:xfrm>
            <a:off x="593512" y="1187664"/>
            <a:ext cx="3517900" cy="3106524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1600"/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600"/>
            </a:lvl3pPr>
            <a:lvl4pPr marL="1371600" indent="0" algn="l">
              <a:buNone/>
              <a:defRPr sz="1600"/>
            </a:lvl4pPr>
            <a:lvl5pPr marL="1828800" indent="0" algn="l">
              <a:buNone/>
              <a:defRPr sz="16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Rechthoek 1"/>
          <p:cNvSpPr/>
          <p:nvPr userDrawn="1"/>
        </p:nvSpPr>
        <p:spPr>
          <a:xfrm flipH="1">
            <a:off x="4531743" y="2567181"/>
            <a:ext cx="4638320" cy="2576319"/>
          </a:xfrm>
          <a:prstGeom prst="rect">
            <a:avLst/>
          </a:prstGeom>
          <a:solidFill>
            <a:srgbClr val="FBB38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160" y="3635114"/>
            <a:ext cx="475488" cy="451104"/>
          </a:xfrm>
          <a:prstGeom prst="rect">
            <a:avLst/>
          </a:prstGeom>
        </p:spPr>
      </p:pic>
      <p:sp>
        <p:nvSpPr>
          <p:cNvPr id="9" name="Tijdelijke aanduiding voor tekst 8"/>
          <p:cNvSpPr>
            <a:spLocks noGrp="1"/>
          </p:cNvSpPr>
          <p:nvPr>
            <p:ph type="body" sz="quarter" idx="12" hasCustomPrompt="1"/>
          </p:nvPr>
        </p:nvSpPr>
        <p:spPr>
          <a:xfrm>
            <a:off x="6340214" y="3589002"/>
            <a:ext cx="2227262" cy="77152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80000"/>
              </a:lnSpc>
              <a:buNone/>
              <a:defRPr sz="1600" b="1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Quote</a:t>
            </a:r>
          </a:p>
          <a:p>
            <a:pPr lvl="0"/>
            <a:r>
              <a:rPr lang="en-US" dirty="0"/>
              <a:t>2 </a:t>
            </a:r>
            <a:r>
              <a:rPr lang="en-US" dirty="0" err="1"/>
              <a:t>lijnen</a:t>
            </a:r>
            <a:endParaRPr lang="nl-NL" dirty="0"/>
          </a:p>
        </p:txBody>
      </p:sp>
      <p:sp>
        <p:nvSpPr>
          <p:cNvPr id="7" name="Tijdelijke aanduiding voor afbeelding 5"/>
          <p:cNvSpPr>
            <a:spLocks noGrp="1"/>
          </p:cNvSpPr>
          <p:nvPr>
            <p:ph type="pic" sz="quarter" idx="13"/>
          </p:nvPr>
        </p:nvSpPr>
        <p:spPr>
          <a:xfrm>
            <a:off x="4533901" y="-13608"/>
            <a:ext cx="4624256" cy="2585357"/>
          </a:xfrm>
          <a:custGeom>
            <a:avLst/>
            <a:gdLst>
              <a:gd name="connsiteX0" fmla="*/ 0 w 4610100"/>
              <a:gd name="connsiteY0" fmla="*/ 0 h 5143500"/>
              <a:gd name="connsiteX1" fmla="*/ 4610100 w 4610100"/>
              <a:gd name="connsiteY1" fmla="*/ 0 h 5143500"/>
              <a:gd name="connsiteX2" fmla="*/ 4610100 w 4610100"/>
              <a:gd name="connsiteY2" fmla="*/ 5143500 h 5143500"/>
              <a:gd name="connsiteX3" fmla="*/ 0 w 4610100"/>
              <a:gd name="connsiteY3" fmla="*/ 2570381 h 5143500"/>
              <a:gd name="connsiteX4" fmla="*/ 0 w 4610100"/>
              <a:gd name="connsiteY4" fmla="*/ 856763 h 5143500"/>
              <a:gd name="connsiteX5" fmla="*/ 160715 w 4610100"/>
              <a:gd name="connsiteY5" fmla="*/ 766046 h 5143500"/>
              <a:gd name="connsiteX6" fmla="*/ 0 w 4610100"/>
              <a:gd name="connsiteY6" fmla="*/ 675328 h 5143500"/>
              <a:gd name="connsiteX7" fmla="*/ 0 w 4610100"/>
              <a:gd name="connsiteY7" fmla="*/ 0 h 5143500"/>
              <a:gd name="connsiteX0" fmla="*/ 0 w 4619171"/>
              <a:gd name="connsiteY0" fmla="*/ 0 h 2571750"/>
              <a:gd name="connsiteX1" fmla="*/ 4610100 w 4619171"/>
              <a:gd name="connsiteY1" fmla="*/ 0 h 2571750"/>
              <a:gd name="connsiteX2" fmla="*/ 4619171 w 4619171"/>
              <a:gd name="connsiteY2" fmla="*/ 2571750 h 2571750"/>
              <a:gd name="connsiteX3" fmla="*/ 0 w 4619171"/>
              <a:gd name="connsiteY3" fmla="*/ 2570381 h 2571750"/>
              <a:gd name="connsiteX4" fmla="*/ 0 w 4619171"/>
              <a:gd name="connsiteY4" fmla="*/ 856763 h 2571750"/>
              <a:gd name="connsiteX5" fmla="*/ 160715 w 4619171"/>
              <a:gd name="connsiteY5" fmla="*/ 766046 h 2571750"/>
              <a:gd name="connsiteX6" fmla="*/ 0 w 4619171"/>
              <a:gd name="connsiteY6" fmla="*/ 675328 h 2571750"/>
              <a:gd name="connsiteX7" fmla="*/ 0 w 4619171"/>
              <a:gd name="connsiteY7" fmla="*/ 0 h 2571750"/>
              <a:gd name="connsiteX0" fmla="*/ 0 w 4624256"/>
              <a:gd name="connsiteY0" fmla="*/ 9071 h 2580821"/>
              <a:gd name="connsiteX1" fmla="*/ 4623707 w 4624256"/>
              <a:gd name="connsiteY1" fmla="*/ 0 h 2580821"/>
              <a:gd name="connsiteX2" fmla="*/ 4619171 w 4624256"/>
              <a:gd name="connsiteY2" fmla="*/ 2580821 h 2580821"/>
              <a:gd name="connsiteX3" fmla="*/ 0 w 4624256"/>
              <a:gd name="connsiteY3" fmla="*/ 2579452 h 2580821"/>
              <a:gd name="connsiteX4" fmla="*/ 0 w 4624256"/>
              <a:gd name="connsiteY4" fmla="*/ 865834 h 2580821"/>
              <a:gd name="connsiteX5" fmla="*/ 160715 w 4624256"/>
              <a:gd name="connsiteY5" fmla="*/ 775117 h 2580821"/>
              <a:gd name="connsiteX6" fmla="*/ 0 w 4624256"/>
              <a:gd name="connsiteY6" fmla="*/ 684399 h 2580821"/>
              <a:gd name="connsiteX7" fmla="*/ 0 w 4624256"/>
              <a:gd name="connsiteY7" fmla="*/ 9071 h 2580821"/>
              <a:gd name="connsiteX0" fmla="*/ 4535 w 4624256"/>
              <a:gd name="connsiteY0" fmla="*/ 0 h 2580821"/>
              <a:gd name="connsiteX1" fmla="*/ 4623707 w 4624256"/>
              <a:gd name="connsiteY1" fmla="*/ 0 h 2580821"/>
              <a:gd name="connsiteX2" fmla="*/ 4619171 w 4624256"/>
              <a:gd name="connsiteY2" fmla="*/ 2580821 h 2580821"/>
              <a:gd name="connsiteX3" fmla="*/ 0 w 4624256"/>
              <a:gd name="connsiteY3" fmla="*/ 2579452 h 2580821"/>
              <a:gd name="connsiteX4" fmla="*/ 0 w 4624256"/>
              <a:gd name="connsiteY4" fmla="*/ 865834 h 2580821"/>
              <a:gd name="connsiteX5" fmla="*/ 160715 w 4624256"/>
              <a:gd name="connsiteY5" fmla="*/ 775117 h 2580821"/>
              <a:gd name="connsiteX6" fmla="*/ 0 w 4624256"/>
              <a:gd name="connsiteY6" fmla="*/ 684399 h 2580821"/>
              <a:gd name="connsiteX7" fmla="*/ 4535 w 4624256"/>
              <a:gd name="connsiteY7" fmla="*/ 0 h 2580821"/>
              <a:gd name="connsiteX0" fmla="*/ 4535 w 4624256"/>
              <a:gd name="connsiteY0" fmla="*/ 0 h 2585357"/>
              <a:gd name="connsiteX1" fmla="*/ 4623707 w 4624256"/>
              <a:gd name="connsiteY1" fmla="*/ 4536 h 2585357"/>
              <a:gd name="connsiteX2" fmla="*/ 4619171 w 4624256"/>
              <a:gd name="connsiteY2" fmla="*/ 2585357 h 2585357"/>
              <a:gd name="connsiteX3" fmla="*/ 0 w 4624256"/>
              <a:gd name="connsiteY3" fmla="*/ 2583988 h 2585357"/>
              <a:gd name="connsiteX4" fmla="*/ 0 w 4624256"/>
              <a:gd name="connsiteY4" fmla="*/ 870370 h 2585357"/>
              <a:gd name="connsiteX5" fmla="*/ 160715 w 4624256"/>
              <a:gd name="connsiteY5" fmla="*/ 779653 h 2585357"/>
              <a:gd name="connsiteX6" fmla="*/ 0 w 4624256"/>
              <a:gd name="connsiteY6" fmla="*/ 688935 h 2585357"/>
              <a:gd name="connsiteX7" fmla="*/ 4535 w 4624256"/>
              <a:gd name="connsiteY7" fmla="*/ 0 h 2585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4256" h="2585357">
                <a:moveTo>
                  <a:pt x="4535" y="0"/>
                </a:moveTo>
                <a:lnTo>
                  <a:pt x="4623707" y="4536"/>
                </a:lnTo>
                <a:cubicBezTo>
                  <a:pt x="4626731" y="861786"/>
                  <a:pt x="4616147" y="1728107"/>
                  <a:pt x="4619171" y="2585357"/>
                </a:cubicBezTo>
                <a:lnTo>
                  <a:pt x="0" y="2583988"/>
                </a:lnTo>
                <a:lnTo>
                  <a:pt x="0" y="870370"/>
                </a:lnTo>
                <a:lnTo>
                  <a:pt x="160715" y="779653"/>
                </a:lnTo>
                <a:lnTo>
                  <a:pt x="0" y="688935"/>
                </a:lnTo>
                <a:cubicBezTo>
                  <a:pt x="1512" y="460802"/>
                  <a:pt x="3023" y="228133"/>
                  <a:pt x="4535" y="0"/>
                </a:cubicBezTo>
                <a:close/>
              </a:path>
            </a:pathLst>
          </a:custGeom>
        </p:spPr>
        <p:txBody>
          <a:bodyPr vert="horz"/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516721465"/>
      </p:ext>
    </p:extLst>
  </p:cSld>
  <p:clrMapOvr>
    <a:masterClrMapping/>
  </p:clrMapOvr>
  <p:transition spd="slow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26757" y="981668"/>
            <a:ext cx="7588593" cy="3651054"/>
          </a:xfrm>
        </p:spPr>
        <p:txBody>
          <a:bodyPr/>
          <a:lstStyle>
            <a:lvl1pPr marL="171450" indent="-171450">
              <a:buClr>
                <a:srgbClr val="0157A3"/>
              </a:buClr>
              <a:buFont typeface="Arial" charset="0"/>
              <a:buChar char="•"/>
              <a:defRPr>
                <a:solidFill>
                  <a:srgbClr val="0157A3"/>
                </a:solidFill>
              </a:defRPr>
            </a:lvl1pPr>
            <a:lvl2pPr>
              <a:buClr>
                <a:srgbClr val="4EAF51"/>
              </a:buClr>
              <a:defRPr/>
            </a:lvl2pPr>
            <a:lvl3pPr>
              <a:buClr>
                <a:srgbClr val="EEE41C"/>
              </a:buClr>
              <a:defRPr/>
            </a:lvl3pPr>
            <a:lvl4pPr>
              <a:buClr>
                <a:srgbClr val="0157A3"/>
              </a:buClr>
              <a:defRPr/>
            </a:lvl4pPr>
            <a:lvl5pPr>
              <a:buClr>
                <a:srgbClr val="4EAF51"/>
              </a:buClr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26757" y="4785798"/>
            <a:ext cx="1759293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077FBE3F-C9EF-BC46-9A2C-3A849D66FDA5}" type="datetime1">
              <a:rPr lang="fr-BE" smtClean="0"/>
              <a:t>30-03-19</a:t>
            </a:fld>
            <a:endParaRPr lang="fr-FR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476110" y="4785798"/>
            <a:ext cx="263894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756057" y="4785798"/>
            <a:ext cx="1759293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6C300794-16A8-FA4A-827E-6C175F1C7AF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926758" y="199439"/>
            <a:ext cx="7588593" cy="414338"/>
          </a:xfrm>
        </p:spPr>
        <p:txBody>
          <a:bodyPr>
            <a:noAutofit/>
          </a:bodyPr>
          <a:lstStyle>
            <a:lvl1pPr marL="0" indent="0">
              <a:buNone/>
              <a:defRPr sz="2700" b="1">
                <a:solidFill>
                  <a:srgbClr val="0157A3"/>
                </a:solidFill>
              </a:defRPr>
            </a:lvl1pPr>
            <a:lvl2pPr marL="342900" indent="0">
              <a:buNone/>
              <a:defRPr sz="1350" b="1">
                <a:solidFill>
                  <a:srgbClr val="0157A3"/>
                </a:solidFill>
              </a:defRPr>
            </a:lvl2pPr>
            <a:lvl3pPr marL="685800" indent="0">
              <a:buNone/>
              <a:defRPr sz="1350" b="1">
                <a:solidFill>
                  <a:srgbClr val="0157A3"/>
                </a:solidFill>
              </a:defRPr>
            </a:lvl3pPr>
            <a:lvl4pPr marL="1028700" indent="0">
              <a:buNone/>
              <a:defRPr sz="1350" b="1">
                <a:solidFill>
                  <a:srgbClr val="0157A3"/>
                </a:solidFill>
              </a:defRPr>
            </a:lvl4pPr>
            <a:lvl5pPr marL="1371600" indent="0">
              <a:buNone/>
              <a:defRPr sz="1350" b="1">
                <a:solidFill>
                  <a:srgbClr val="0157A3"/>
                </a:solidFill>
              </a:defRPr>
            </a:lvl5pPr>
          </a:lstStyle>
          <a:p>
            <a:pPr lvl="0"/>
            <a:r>
              <a:rPr lang="fr-FR" dirty="0"/>
              <a:t>Titre </a:t>
            </a:r>
            <a:r>
              <a:rPr lang="fr-FR" dirty="0" err="1"/>
              <a:t>Presentation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99554" cy="842091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926757" y="4632721"/>
            <a:ext cx="7588593" cy="13500"/>
          </a:xfrm>
          <a:prstGeom prst="rect">
            <a:avLst/>
          </a:prstGeom>
          <a:gradFill>
            <a:gsLst>
              <a:gs pos="0">
                <a:srgbClr val="0157A3"/>
              </a:gs>
              <a:gs pos="50000">
                <a:srgbClr val="4EAF51"/>
              </a:gs>
              <a:gs pos="99000">
                <a:srgbClr val="EEE41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</p:spTree>
    <p:extLst>
      <p:ext uri="{BB962C8B-B14F-4D97-AF65-F5344CB8AC3E}">
        <p14:creationId xmlns:p14="http://schemas.microsoft.com/office/powerpoint/2010/main" val="1539968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26757" y="4785798"/>
            <a:ext cx="1759293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077FBE3F-C9EF-BC46-9A2C-3A849D66FDA5}" type="datetime1">
              <a:rPr lang="fr-BE" smtClean="0"/>
              <a:t>30-03-19</a:t>
            </a:fld>
            <a:endParaRPr lang="fr-FR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476110" y="4785798"/>
            <a:ext cx="263894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756057" y="4785798"/>
            <a:ext cx="1759293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6C300794-16A8-FA4A-827E-6C175F1C7AF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926758" y="199439"/>
            <a:ext cx="7588593" cy="414338"/>
          </a:xfrm>
        </p:spPr>
        <p:txBody>
          <a:bodyPr>
            <a:normAutofit/>
          </a:bodyPr>
          <a:lstStyle>
            <a:lvl1pPr marL="0" indent="0">
              <a:buNone/>
              <a:defRPr sz="2700" b="1">
                <a:solidFill>
                  <a:srgbClr val="0157A3"/>
                </a:solidFill>
              </a:defRPr>
            </a:lvl1pPr>
            <a:lvl2pPr marL="342900" indent="0">
              <a:buNone/>
              <a:defRPr sz="1350" b="1">
                <a:solidFill>
                  <a:srgbClr val="0157A3"/>
                </a:solidFill>
              </a:defRPr>
            </a:lvl2pPr>
            <a:lvl3pPr marL="685800" indent="0">
              <a:buNone/>
              <a:defRPr sz="1350" b="1">
                <a:solidFill>
                  <a:srgbClr val="0157A3"/>
                </a:solidFill>
              </a:defRPr>
            </a:lvl3pPr>
            <a:lvl4pPr marL="1028700" indent="0">
              <a:buNone/>
              <a:defRPr sz="1350" b="1">
                <a:solidFill>
                  <a:srgbClr val="0157A3"/>
                </a:solidFill>
              </a:defRPr>
            </a:lvl4pPr>
            <a:lvl5pPr marL="1371600" indent="0">
              <a:buNone/>
              <a:defRPr sz="1350" b="1">
                <a:solidFill>
                  <a:srgbClr val="0157A3"/>
                </a:solidFill>
              </a:defRPr>
            </a:lvl5pPr>
          </a:lstStyle>
          <a:p>
            <a:pPr lvl="0"/>
            <a:r>
              <a:rPr lang="en-GB" noProof="0"/>
              <a:t>Title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99554" cy="842091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926757" y="4632721"/>
            <a:ext cx="7588593" cy="13500"/>
          </a:xfrm>
          <a:prstGeom prst="rect">
            <a:avLst/>
          </a:prstGeom>
          <a:gradFill>
            <a:gsLst>
              <a:gs pos="0">
                <a:srgbClr val="0157A3"/>
              </a:gs>
              <a:gs pos="50000">
                <a:srgbClr val="4EAF51"/>
              </a:gs>
              <a:gs pos="99000">
                <a:srgbClr val="EEE41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5" name="Espace réservé du tableau 13"/>
          <p:cNvSpPr>
            <a:spLocks noGrp="1"/>
          </p:cNvSpPr>
          <p:nvPr>
            <p:ph type="tbl" sz="quarter" idx="14"/>
          </p:nvPr>
        </p:nvSpPr>
        <p:spPr>
          <a:xfrm>
            <a:off x="999554" y="841932"/>
            <a:ext cx="7515225" cy="3562633"/>
          </a:xfrm>
        </p:spPr>
        <p:txBody>
          <a:bodyPr/>
          <a:lstStyle/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6401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926758" y="1058807"/>
            <a:ext cx="7588592" cy="1460607"/>
          </a:xfrm>
        </p:spPr>
        <p:txBody>
          <a:bodyPr anchor="b">
            <a:normAutofit/>
          </a:bodyPr>
          <a:lstStyle>
            <a:lvl1pPr algn="l">
              <a:defRPr sz="3750" b="1" baseline="0">
                <a:solidFill>
                  <a:schemeClr val="tx2"/>
                </a:solidFill>
              </a:defRPr>
            </a:lvl1pPr>
          </a:lstStyle>
          <a:p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926757" y="2490538"/>
            <a:ext cx="7588593" cy="1270697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dirty="0" err="1"/>
              <a:t>Subtitle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3512" cy="1155032"/>
          </a:xfrm>
          <a:prstGeom prst="rect">
            <a:avLst/>
          </a:prstGeom>
        </p:spPr>
      </p:pic>
      <p:sp>
        <p:nvSpPr>
          <p:cNvPr id="13" name="Espace réservé de la date 3"/>
          <p:cNvSpPr txBox="1">
            <a:spLocks/>
          </p:cNvSpPr>
          <p:nvPr userDrawn="1"/>
        </p:nvSpPr>
        <p:spPr>
          <a:xfrm>
            <a:off x="1357161" y="3869606"/>
            <a:ext cx="1328889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900" dirty="0"/>
          </a:p>
        </p:txBody>
      </p:sp>
      <p:sp>
        <p:nvSpPr>
          <p:cNvPr id="14" name="Espace réservé du pied de page 4"/>
          <p:cNvSpPr txBox="1">
            <a:spLocks/>
          </p:cNvSpPr>
          <p:nvPr userDrawn="1"/>
        </p:nvSpPr>
        <p:spPr>
          <a:xfrm>
            <a:off x="4121716" y="3869606"/>
            <a:ext cx="1993334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900" dirty="0"/>
          </a:p>
        </p:txBody>
      </p:sp>
      <p:sp>
        <p:nvSpPr>
          <p:cNvPr id="16" name="ZoneTexte 15"/>
          <p:cNvSpPr txBox="1"/>
          <p:nvPr userDrawn="1"/>
        </p:nvSpPr>
        <p:spPr>
          <a:xfrm>
            <a:off x="4999721" y="4225209"/>
            <a:ext cx="35156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350"/>
          </a:p>
        </p:txBody>
      </p:sp>
      <p:sp>
        <p:nvSpPr>
          <p:cNvPr id="19" name="Espace réservé du texte 17"/>
          <p:cNvSpPr>
            <a:spLocks noGrp="1"/>
          </p:cNvSpPr>
          <p:nvPr>
            <p:ph type="body" sz="quarter" idx="14" hasCustomPrompt="1"/>
          </p:nvPr>
        </p:nvSpPr>
        <p:spPr>
          <a:xfrm>
            <a:off x="4764053" y="3859981"/>
            <a:ext cx="3751297" cy="420317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0157A3"/>
                </a:solidFill>
              </a:defRPr>
            </a:lvl1pPr>
            <a:lvl2pPr marL="342900" indent="0">
              <a:buNone/>
              <a:defRPr sz="1200">
                <a:solidFill>
                  <a:srgbClr val="0157A3"/>
                </a:solidFill>
              </a:defRPr>
            </a:lvl2pPr>
            <a:lvl3pPr marL="685800" indent="0">
              <a:buNone/>
              <a:defRPr sz="1200">
                <a:solidFill>
                  <a:srgbClr val="0157A3"/>
                </a:solidFill>
              </a:defRPr>
            </a:lvl3pPr>
            <a:lvl4pPr marL="1028700" indent="0">
              <a:buNone/>
              <a:defRPr sz="1200">
                <a:solidFill>
                  <a:srgbClr val="0157A3"/>
                </a:solidFill>
              </a:defRPr>
            </a:lvl4pPr>
            <a:lvl5pPr marL="1371600" indent="0">
              <a:buNone/>
              <a:defRPr sz="1200">
                <a:solidFill>
                  <a:srgbClr val="0157A3"/>
                </a:solidFill>
              </a:defRPr>
            </a:lvl5pPr>
          </a:lstStyle>
          <a:p>
            <a:pPr lvl="0"/>
            <a:r>
              <a:rPr lang="fr-FR" dirty="0"/>
              <a:t>Lieu</a:t>
            </a:r>
          </a:p>
        </p:txBody>
      </p:sp>
      <p:sp>
        <p:nvSpPr>
          <p:cNvPr id="21" name="Espace réservé du texte 17"/>
          <p:cNvSpPr>
            <a:spLocks noGrp="1"/>
          </p:cNvSpPr>
          <p:nvPr>
            <p:ph type="body" sz="quarter" idx="15" hasCustomPrompt="1"/>
          </p:nvPr>
        </p:nvSpPr>
        <p:spPr>
          <a:xfrm>
            <a:off x="926757" y="3859981"/>
            <a:ext cx="3751297" cy="420317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0157A3"/>
                </a:solidFill>
              </a:defRPr>
            </a:lvl1pPr>
            <a:lvl2pPr marL="342900" indent="0">
              <a:buNone/>
              <a:defRPr sz="1200">
                <a:solidFill>
                  <a:srgbClr val="0157A3"/>
                </a:solidFill>
              </a:defRPr>
            </a:lvl2pPr>
            <a:lvl3pPr marL="685800" indent="0">
              <a:buNone/>
              <a:defRPr sz="1200">
                <a:solidFill>
                  <a:srgbClr val="0157A3"/>
                </a:solidFill>
              </a:defRPr>
            </a:lvl3pPr>
            <a:lvl4pPr marL="1028700" indent="0">
              <a:buNone/>
              <a:defRPr sz="1200">
                <a:solidFill>
                  <a:srgbClr val="0157A3"/>
                </a:solidFill>
              </a:defRPr>
            </a:lvl4pPr>
            <a:lvl5pPr marL="1371600" indent="0">
              <a:buNone/>
              <a:defRPr sz="1200">
                <a:solidFill>
                  <a:srgbClr val="0157A3"/>
                </a:solidFill>
              </a:defRPr>
            </a:lvl5pPr>
          </a:lstStyle>
          <a:p>
            <a:pPr lvl="0"/>
            <a:r>
              <a:rPr lang="fr-FR" dirty="0"/>
              <a:t>Nom</a:t>
            </a:r>
          </a:p>
        </p:txBody>
      </p:sp>
      <p:sp>
        <p:nvSpPr>
          <p:cNvPr id="25" name="Espace réservé du numéro de diapositive 5"/>
          <p:cNvSpPr txBox="1">
            <a:spLocks/>
          </p:cNvSpPr>
          <p:nvPr userDrawn="1"/>
        </p:nvSpPr>
        <p:spPr>
          <a:xfrm>
            <a:off x="6756057" y="4785798"/>
            <a:ext cx="1759293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00794-16A8-FA4A-827E-6C175F1C7AFC}" type="slidenum">
              <a:rPr lang="fr-FR" sz="900" smtClean="0"/>
              <a:pPr/>
              <a:t>‹N°›</a:t>
            </a:fld>
            <a:endParaRPr lang="fr-FR" sz="900" dirty="0"/>
          </a:p>
        </p:txBody>
      </p:sp>
      <p:sp>
        <p:nvSpPr>
          <p:cNvPr id="2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476110" y="4785798"/>
            <a:ext cx="263894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8" name="Rectangle 27"/>
          <p:cNvSpPr/>
          <p:nvPr userDrawn="1"/>
        </p:nvSpPr>
        <p:spPr>
          <a:xfrm>
            <a:off x="926757" y="4632721"/>
            <a:ext cx="7588593" cy="13500"/>
          </a:xfrm>
          <a:prstGeom prst="rect">
            <a:avLst/>
          </a:prstGeom>
          <a:gradFill>
            <a:gsLst>
              <a:gs pos="0">
                <a:srgbClr val="0157A3"/>
              </a:gs>
              <a:gs pos="50000">
                <a:srgbClr val="4EAF51"/>
              </a:gs>
              <a:gs pos="99000">
                <a:srgbClr val="EEE41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</p:spTree>
    <p:extLst>
      <p:ext uri="{BB962C8B-B14F-4D97-AF65-F5344CB8AC3E}">
        <p14:creationId xmlns:p14="http://schemas.microsoft.com/office/powerpoint/2010/main" val="18421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Teks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itel 1"/>
          <p:cNvSpPr>
            <a:spLocks noGrp="1"/>
          </p:cNvSpPr>
          <p:nvPr>
            <p:ph type="title"/>
          </p:nvPr>
        </p:nvSpPr>
        <p:spPr>
          <a:xfrm>
            <a:off x="1422429" y="741390"/>
            <a:ext cx="6400278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 b="1" i="0">
                <a:latin typeface="Calibri"/>
                <a:cs typeface="Calibri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6" name="Tijdelijke aanduiding voor tekst 15"/>
          <p:cNvSpPr>
            <a:spLocks noGrp="1"/>
          </p:cNvSpPr>
          <p:nvPr>
            <p:ph type="body" sz="quarter" idx="10"/>
          </p:nvPr>
        </p:nvSpPr>
        <p:spPr>
          <a:xfrm>
            <a:off x="1422400" y="1698625"/>
            <a:ext cx="6400800" cy="32448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01412532"/>
      </p:ext>
    </p:extLst>
  </p:cSld>
  <p:clrMapOvr>
    <a:masterClrMapping/>
  </p:clrMapOvr>
  <p:transition spd="slow">
    <p:push dir="u"/>
  </p:transition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_Teks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itel 1"/>
          <p:cNvSpPr>
            <a:spLocks noGrp="1"/>
          </p:cNvSpPr>
          <p:nvPr>
            <p:ph type="title"/>
          </p:nvPr>
        </p:nvSpPr>
        <p:spPr>
          <a:xfrm>
            <a:off x="1422429" y="741390"/>
            <a:ext cx="6400278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6" name="Tijdelijke aanduiding voor tekst 15"/>
          <p:cNvSpPr>
            <a:spLocks noGrp="1"/>
          </p:cNvSpPr>
          <p:nvPr>
            <p:ph type="body" sz="quarter" idx="10"/>
          </p:nvPr>
        </p:nvSpPr>
        <p:spPr>
          <a:xfrm>
            <a:off x="1422400" y="1698625"/>
            <a:ext cx="6400800" cy="32448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396718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_Teks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itel 1"/>
          <p:cNvSpPr>
            <a:spLocks noGrp="1"/>
          </p:cNvSpPr>
          <p:nvPr>
            <p:ph type="title"/>
          </p:nvPr>
        </p:nvSpPr>
        <p:spPr>
          <a:xfrm>
            <a:off x="1422429" y="741390"/>
            <a:ext cx="6400278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6" name="Tijdelijke aanduiding voor tekst 15"/>
          <p:cNvSpPr>
            <a:spLocks noGrp="1"/>
          </p:cNvSpPr>
          <p:nvPr>
            <p:ph type="body" sz="quarter" idx="10"/>
          </p:nvPr>
        </p:nvSpPr>
        <p:spPr>
          <a:xfrm>
            <a:off x="1422400" y="1698625"/>
            <a:ext cx="6400800" cy="32448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3940048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621213" cy="5143500"/>
          </a:xfrm>
          <a:custGeom>
            <a:avLst/>
            <a:gdLst/>
            <a:ahLst/>
            <a:cxnLst/>
            <a:rect l="l" t="t" r="r" b="b"/>
            <a:pathLst>
              <a:path w="4621213" h="5143500">
                <a:moveTo>
                  <a:pt x="0" y="0"/>
                </a:moveTo>
                <a:lnTo>
                  <a:pt x="4621213" y="0"/>
                </a:lnTo>
                <a:lnTo>
                  <a:pt x="4621213" y="677656"/>
                </a:lnTo>
                <a:lnTo>
                  <a:pt x="4479432" y="768669"/>
                </a:lnTo>
                <a:lnTo>
                  <a:pt x="4621213" y="859682"/>
                </a:lnTo>
                <a:lnTo>
                  <a:pt x="4621213" y="5143500"/>
                </a:lnTo>
                <a:lnTo>
                  <a:pt x="0" y="5143500"/>
                </a:lnTo>
                <a:close/>
              </a:path>
            </a:pathLst>
          </a:custGeom>
        </p:spPr>
        <p:txBody>
          <a:bodyPr vert="horz"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1"/>
          </p:nvPr>
        </p:nvSpPr>
        <p:spPr>
          <a:xfrm>
            <a:off x="5033963" y="1187664"/>
            <a:ext cx="3517900" cy="3106524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/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600"/>
            </a:lvl3pPr>
            <a:lvl4pPr marL="1371600" indent="0" algn="l">
              <a:buNone/>
              <a:defRPr sz="1600"/>
            </a:lvl4pPr>
            <a:lvl5pPr marL="1828800" indent="0" algn="l">
              <a:buNone/>
              <a:defRPr sz="16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53547665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Links_Groen">
    <p:bg>
      <p:bgPr>
        <a:solidFill>
          <a:srgbClr val="6BA4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621213" cy="5143500"/>
          </a:xfrm>
          <a:custGeom>
            <a:avLst/>
            <a:gdLst/>
            <a:ahLst/>
            <a:cxnLst/>
            <a:rect l="l" t="t" r="r" b="b"/>
            <a:pathLst>
              <a:path w="4621213" h="5143500">
                <a:moveTo>
                  <a:pt x="0" y="0"/>
                </a:moveTo>
                <a:lnTo>
                  <a:pt x="4621213" y="0"/>
                </a:lnTo>
                <a:lnTo>
                  <a:pt x="4621213" y="677656"/>
                </a:lnTo>
                <a:lnTo>
                  <a:pt x="4479432" y="768669"/>
                </a:lnTo>
                <a:lnTo>
                  <a:pt x="4621213" y="859682"/>
                </a:lnTo>
                <a:lnTo>
                  <a:pt x="4621213" y="5143500"/>
                </a:lnTo>
                <a:lnTo>
                  <a:pt x="0" y="5143500"/>
                </a:lnTo>
                <a:close/>
              </a:path>
            </a:pathLst>
          </a:custGeom>
        </p:spPr>
        <p:txBody>
          <a:bodyPr vert="horz"/>
          <a:lstStyle>
            <a:lvl1pPr>
              <a:defRPr sz="3200"/>
            </a:lvl1pPr>
          </a:lstStyle>
          <a:p>
            <a:r>
              <a:rPr lang="nl-NL" sz="2600" b="0" i="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1_FotoLinks</a:t>
            </a:r>
            <a:endParaRPr lang="nl-NL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1"/>
          </p:nvPr>
        </p:nvSpPr>
        <p:spPr>
          <a:xfrm>
            <a:off x="5033963" y="1187664"/>
            <a:ext cx="3517900" cy="3106524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600"/>
            </a:lvl3pPr>
            <a:lvl4pPr marL="1371600" indent="0" algn="l">
              <a:buNone/>
              <a:defRPr sz="1600"/>
            </a:lvl4pPr>
            <a:lvl5pPr marL="1828800" indent="0" algn="l">
              <a:buNone/>
              <a:defRPr sz="16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58007719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Links_Blauw">
    <p:bg>
      <p:bgPr>
        <a:solidFill>
          <a:srgbClr val="142D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621213" cy="5143500"/>
          </a:xfrm>
          <a:custGeom>
            <a:avLst/>
            <a:gdLst/>
            <a:ahLst/>
            <a:cxnLst/>
            <a:rect l="l" t="t" r="r" b="b"/>
            <a:pathLst>
              <a:path w="4621213" h="5143500">
                <a:moveTo>
                  <a:pt x="0" y="0"/>
                </a:moveTo>
                <a:lnTo>
                  <a:pt x="4621213" y="0"/>
                </a:lnTo>
                <a:lnTo>
                  <a:pt x="4621213" y="677656"/>
                </a:lnTo>
                <a:lnTo>
                  <a:pt x="4479432" y="768669"/>
                </a:lnTo>
                <a:lnTo>
                  <a:pt x="4621213" y="859682"/>
                </a:lnTo>
                <a:lnTo>
                  <a:pt x="4621213" y="5143500"/>
                </a:lnTo>
                <a:lnTo>
                  <a:pt x="0" y="5143500"/>
                </a:lnTo>
                <a:close/>
              </a:path>
            </a:pathLst>
          </a:custGeom>
        </p:spPr>
        <p:txBody>
          <a:bodyPr vert="horz"/>
          <a:lstStyle>
            <a:lvl1pPr>
              <a:defRPr sz="3200"/>
            </a:lvl1pPr>
          </a:lstStyle>
          <a:p>
            <a:r>
              <a:rPr lang="nl-NL" sz="2600" b="0" i="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1_FotoLinks</a:t>
            </a:r>
            <a:endParaRPr lang="nl-NL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1"/>
          </p:nvPr>
        </p:nvSpPr>
        <p:spPr>
          <a:xfrm>
            <a:off x="5033963" y="1187664"/>
            <a:ext cx="3517900" cy="3106524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600"/>
            </a:lvl3pPr>
            <a:lvl4pPr marL="1371600" indent="0" algn="l">
              <a:buNone/>
              <a:defRPr sz="1600"/>
            </a:lvl4pPr>
            <a:lvl5pPr marL="1828800" indent="0" algn="l">
              <a:buNone/>
              <a:defRPr sz="16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37980174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Fotos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0" hasCustomPrompt="1"/>
          </p:nvPr>
        </p:nvSpPr>
        <p:spPr>
          <a:xfrm>
            <a:off x="-7969" y="0"/>
            <a:ext cx="4630019" cy="2570746"/>
          </a:xfrm>
          <a:custGeom>
            <a:avLst/>
            <a:gdLst>
              <a:gd name="connsiteX0" fmla="*/ 0 w 4630350"/>
              <a:gd name="connsiteY0" fmla="*/ 0 h 5143500"/>
              <a:gd name="connsiteX1" fmla="*/ 4621213 w 4630350"/>
              <a:gd name="connsiteY1" fmla="*/ 0 h 5143500"/>
              <a:gd name="connsiteX2" fmla="*/ 4621213 w 4630350"/>
              <a:gd name="connsiteY2" fmla="*/ 677656 h 5143500"/>
              <a:gd name="connsiteX3" fmla="*/ 4479432 w 4630350"/>
              <a:gd name="connsiteY3" fmla="*/ 768669 h 5143500"/>
              <a:gd name="connsiteX4" fmla="*/ 4621213 w 4630350"/>
              <a:gd name="connsiteY4" fmla="*/ 859682 h 5143500"/>
              <a:gd name="connsiteX5" fmla="*/ 4630350 w 4630350"/>
              <a:gd name="connsiteY5" fmla="*/ 2558046 h 5143500"/>
              <a:gd name="connsiteX6" fmla="*/ 0 w 4630350"/>
              <a:gd name="connsiteY6" fmla="*/ 5143500 h 5143500"/>
              <a:gd name="connsiteX7" fmla="*/ 0 w 4630350"/>
              <a:gd name="connsiteY7" fmla="*/ 0 h 5143500"/>
              <a:gd name="connsiteX0" fmla="*/ 0 w 4630350"/>
              <a:gd name="connsiteY0" fmla="*/ 0 h 2567182"/>
              <a:gd name="connsiteX1" fmla="*/ 4621213 w 4630350"/>
              <a:gd name="connsiteY1" fmla="*/ 0 h 2567182"/>
              <a:gd name="connsiteX2" fmla="*/ 4621213 w 4630350"/>
              <a:gd name="connsiteY2" fmla="*/ 677656 h 2567182"/>
              <a:gd name="connsiteX3" fmla="*/ 4479432 w 4630350"/>
              <a:gd name="connsiteY3" fmla="*/ 768669 h 2567182"/>
              <a:gd name="connsiteX4" fmla="*/ 4621213 w 4630350"/>
              <a:gd name="connsiteY4" fmla="*/ 859682 h 2567182"/>
              <a:gd name="connsiteX5" fmla="*/ 4630350 w 4630350"/>
              <a:gd name="connsiteY5" fmla="*/ 2558046 h 2567182"/>
              <a:gd name="connsiteX6" fmla="*/ 18274 w 4630350"/>
              <a:gd name="connsiteY6" fmla="*/ 2567182 h 2567182"/>
              <a:gd name="connsiteX7" fmla="*/ 0 w 4630350"/>
              <a:gd name="connsiteY7" fmla="*/ 0 h 2567182"/>
              <a:gd name="connsiteX0" fmla="*/ 0 w 4630350"/>
              <a:gd name="connsiteY0" fmla="*/ 0 h 2567182"/>
              <a:gd name="connsiteX1" fmla="*/ 4621213 w 4630350"/>
              <a:gd name="connsiteY1" fmla="*/ 0 h 2567182"/>
              <a:gd name="connsiteX2" fmla="*/ 4621213 w 4630350"/>
              <a:gd name="connsiteY2" fmla="*/ 677656 h 2567182"/>
              <a:gd name="connsiteX3" fmla="*/ 4479432 w 4630350"/>
              <a:gd name="connsiteY3" fmla="*/ 768669 h 2567182"/>
              <a:gd name="connsiteX4" fmla="*/ 4621213 w 4630350"/>
              <a:gd name="connsiteY4" fmla="*/ 859682 h 2567182"/>
              <a:gd name="connsiteX5" fmla="*/ 4630350 w 4630350"/>
              <a:gd name="connsiteY5" fmla="*/ 2558046 h 2567182"/>
              <a:gd name="connsiteX6" fmla="*/ 14041 w 4630350"/>
              <a:gd name="connsiteY6" fmla="*/ 2567182 h 2567182"/>
              <a:gd name="connsiteX7" fmla="*/ 0 w 4630350"/>
              <a:gd name="connsiteY7" fmla="*/ 0 h 2567182"/>
              <a:gd name="connsiteX0" fmla="*/ 7970 w 4638320"/>
              <a:gd name="connsiteY0" fmla="*/ 0 h 2567182"/>
              <a:gd name="connsiteX1" fmla="*/ 4629183 w 4638320"/>
              <a:gd name="connsiteY1" fmla="*/ 0 h 2567182"/>
              <a:gd name="connsiteX2" fmla="*/ 4629183 w 4638320"/>
              <a:gd name="connsiteY2" fmla="*/ 677656 h 2567182"/>
              <a:gd name="connsiteX3" fmla="*/ 4487402 w 4638320"/>
              <a:gd name="connsiteY3" fmla="*/ 768669 h 2567182"/>
              <a:gd name="connsiteX4" fmla="*/ 4629183 w 4638320"/>
              <a:gd name="connsiteY4" fmla="*/ 859682 h 2567182"/>
              <a:gd name="connsiteX5" fmla="*/ 4638320 w 4638320"/>
              <a:gd name="connsiteY5" fmla="*/ 2558046 h 2567182"/>
              <a:gd name="connsiteX6" fmla="*/ 845 w 4638320"/>
              <a:gd name="connsiteY6" fmla="*/ 2567182 h 2567182"/>
              <a:gd name="connsiteX7" fmla="*/ 7970 w 4638320"/>
              <a:gd name="connsiteY7" fmla="*/ 0 h 2567182"/>
              <a:gd name="connsiteX0" fmla="*/ 7970 w 4641495"/>
              <a:gd name="connsiteY0" fmla="*/ 0 h 2570746"/>
              <a:gd name="connsiteX1" fmla="*/ 4629183 w 4641495"/>
              <a:gd name="connsiteY1" fmla="*/ 0 h 2570746"/>
              <a:gd name="connsiteX2" fmla="*/ 4629183 w 4641495"/>
              <a:gd name="connsiteY2" fmla="*/ 677656 h 2570746"/>
              <a:gd name="connsiteX3" fmla="*/ 4487402 w 4641495"/>
              <a:gd name="connsiteY3" fmla="*/ 768669 h 2570746"/>
              <a:gd name="connsiteX4" fmla="*/ 4629183 w 4641495"/>
              <a:gd name="connsiteY4" fmla="*/ 859682 h 2570746"/>
              <a:gd name="connsiteX5" fmla="*/ 4641495 w 4641495"/>
              <a:gd name="connsiteY5" fmla="*/ 2570746 h 2570746"/>
              <a:gd name="connsiteX6" fmla="*/ 845 w 4641495"/>
              <a:gd name="connsiteY6" fmla="*/ 2567182 h 2570746"/>
              <a:gd name="connsiteX7" fmla="*/ 7970 w 4641495"/>
              <a:gd name="connsiteY7" fmla="*/ 0 h 2570746"/>
              <a:gd name="connsiteX0" fmla="*/ 7970 w 4630019"/>
              <a:gd name="connsiteY0" fmla="*/ 0 h 2570746"/>
              <a:gd name="connsiteX1" fmla="*/ 4629183 w 4630019"/>
              <a:gd name="connsiteY1" fmla="*/ 0 h 2570746"/>
              <a:gd name="connsiteX2" fmla="*/ 4629183 w 4630019"/>
              <a:gd name="connsiteY2" fmla="*/ 677656 h 2570746"/>
              <a:gd name="connsiteX3" fmla="*/ 4487402 w 4630019"/>
              <a:gd name="connsiteY3" fmla="*/ 768669 h 2570746"/>
              <a:gd name="connsiteX4" fmla="*/ 4629183 w 4630019"/>
              <a:gd name="connsiteY4" fmla="*/ 859682 h 2570746"/>
              <a:gd name="connsiteX5" fmla="*/ 4628795 w 4630019"/>
              <a:gd name="connsiteY5" fmla="*/ 2570746 h 2570746"/>
              <a:gd name="connsiteX6" fmla="*/ 845 w 4630019"/>
              <a:gd name="connsiteY6" fmla="*/ 2567182 h 2570746"/>
              <a:gd name="connsiteX7" fmla="*/ 7970 w 4630019"/>
              <a:gd name="connsiteY7" fmla="*/ 0 h 257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30019" h="2570746">
                <a:moveTo>
                  <a:pt x="7970" y="0"/>
                </a:moveTo>
                <a:lnTo>
                  <a:pt x="4629183" y="0"/>
                </a:lnTo>
                <a:lnTo>
                  <a:pt x="4629183" y="677656"/>
                </a:lnTo>
                <a:lnTo>
                  <a:pt x="4487402" y="768669"/>
                </a:lnTo>
                <a:lnTo>
                  <a:pt x="4629183" y="859682"/>
                </a:lnTo>
                <a:cubicBezTo>
                  <a:pt x="4632229" y="1425803"/>
                  <a:pt x="4625749" y="2004625"/>
                  <a:pt x="4628795" y="2570746"/>
                </a:cubicBezTo>
                <a:lnTo>
                  <a:pt x="845" y="2567182"/>
                </a:lnTo>
                <a:cubicBezTo>
                  <a:pt x="-3835" y="1711455"/>
                  <a:pt x="12650" y="855727"/>
                  <a:pt x="7970" y="0"/>
                </a:cubicBezTo>
                <a:close/>
              </a:path>
            </a:pathLst>
          </a:custGeom>
        </p:spPr>
        <p:txBody>
          <a:bodyPr vert="horz"/>
          <a:lstStyle>
            <a:lvl1pPr>
              <a:defRPr sz="3200"/>
            </a:lvl1pPr>
          </a:lstStyle>
          <a:p>
            <a:r>
              <a:rPr lang="nl-NL" sz="2600" b="0" i="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1_FotoLinks</a:t>
            </a:r>
            <a:endParaRPr lang="nl-NL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1"/>
          </p:nvPr>
        </p:nvSpPr>
        <p:spPr>
          <a:xfrm>
            <a:off x="5033963" y="1187664"/>
            <a:ext cx="3517900" cy="3106524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/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600"/>
            </a:lvl3pPr>
            <a:lvl4pPr marL="1371600" indent="0" algn="l">
              <a:buNone/>
              <a:defRPr sz="1600"/>
            </a:lvl4pPr>
            <a:lvl5pPr marL="1828800" indent="0" algn="l">
              <a:buNone/>
              <a:defRPr sz="16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2"/>
          </p:nvPr>
        </p:nvSpPr>
        <p:spPr>
          <a:xfrm>
            <a:off x="-7938" y="2570163"/>
            <a:ext cx="4630738" cy="2573337"/>
          </a:xfrm>
          <a:prstGeom prst="rect">
            <a:avLst/>
          </a:prstGeom>
        </p:spPr>
        <p:txBody>
          <a:bodyPr vert="horz"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79476989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3145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9" r:id="rId4"/>
    <p:sldLayoutId id="2147483670" r:id="rId5"/>
    <p:sldLayoutId id="2147483661" r:id="rId6"/>
    <p:sldLayoutId id="2147483671" r:id="rId7"/>
    <p:sldLayoutId id="2147483672" r:id="rId8"/>
    <p:sldLayoutId id="2147483668" r:id="rId9"/>
    <p:sldLayoutId id="2147483673" r:id="rId10"/>
    <p:sldLayoutId id="2147483674" r:id="rId11"/>
    <p:sldLayoutId id="2147483663" r:id="rId12"/>
    <p:sldLayoutId id="2147483679" r:id="rId13"/>
    <p:sldLayoutId id="2147483666" r:id="rId14"/>
    <p:sldLayoutId id="2147483662" r:id="rId15"/>
    <p:sldLayoutId id="2147483675" r:id="rId16"/>
    <p:sldLayoutId id="2147483676" r:id="rId17"/>
    <p:sldLayoutId id="2147483667" r:id="rId18"/>
    <p:sldLayoutId id="2147483677" r:id="rId19"/>
    <p:sldLayoutId id="2147483678" r:id="rId20"/>
    <p:sldLayoutId id="2147483664" r:id="rId21"/>
    <p:sldLayoutId id="2147483680" r:id="rId22"/>
    <p:sldLayoutId id="2147483665" r:id="rId23"/>
    <p:sldLayoutId id="2147483681" r:id="rId24"/>
    <p:sldLayoutId id="2147483682" r:id="rId25"/>
    <p:sldLayoutId id="2147483683" r:id="rId26"/>
  </p:sldLayoutIdLst>
  <p:transition spd="slow">
    <p:push dir="u"/>
  </p:transition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o2value.eu/" TargetMode="External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jpg"/><Relationship Id="rId18" Type="http://schemas.openxmlformats.org/officeDocument/2006/relationships/image" Target="../media/image65.jpg"/><Relationship Id="rId26" Type="http://schemas.openxmlformats.org/officeDocument/2006/relationships/image" Target="../media/image73.png"/><Relationship Id="rId39" Type="http://schemas.openxmlformats.org/officeDocument/2006/relationships/image" Target="../media/image86.jpg"/><Relationship Id="rId21" Type="http://schemas.openxmlformats.org/officeDocument/2006/relationships/image" Target="../media/image68.png"/><Relationship Id="rId34" Type="http://schemas.openxmlformats.org/officeDocument/2006/relationships/image" Target="../media/image81.png"/><Relationship Id="rId42" Type="http://schemas.openxmlformats.org/officeDocument/2006/relationships/image" Target="../media/image89.png"/><Relationship Id="rId47" Type="http://schemas.openxmlformats.org/officeDocument/2006/relationships/image" Target="../media/image94.jpg"/><Relationship Id="rId50" Type="http://schemas.openxmlformats.org/officeDocument/2006/relationships/image" Target="../media/image97.jpg"/><Relationship Id="rId55" Type="http://schemas.openxmlformats.org/officeDocument/2006/relationships/image" Target="../media/image102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5" Type="http://schemas.openxmlformats.org/officeDocument/2006/relationships/image" Target="../media/image72.jpg"/><Relationship Id="rId33" Type="http://schemas.openxmlformats.org/officeDocument/2006/relationships/image" Target="../media/image80.jpg"/><Relationship Id="rId38" Type="http://schemas.openxmlformats.org/officeDocument/2006/relationships/image" Target="../media/image85.png"/><Relationship Id="rId46" Type="http://schemas.openxmlformats.org/officeDocument/2006/relationships/image" Target="../media/image93.png"/><Relationship Id="rId59" Type="http://schemas.openxmlformats.org/officeDocument/2006/relationships/image" Target="../media/image106.png"/><Relationship Id="rId2" Type="http://schemas.openxmlformats.org/officeDocument/2006/relationships/image" Target="../media/image49.jpg"/><Relationship Id="rId16" Type="http://schemas.openxmlformats.org/officeDocument/2006/relationships/image" Target="../media/image63.png"/><Relationship Id="rId20" Type="http://schemas.openxmlformats.org/officeDocument/2006/relationships/image" Target="../media/image67.jpg"/><Relationship Id="rId29" Type="http://schemas.openxmlformats.org/officeDocument/2006/relationships/image" Target="../media/image76.png"/><Relationship Id="rId41" Type="http://schemas.openxmlformats.org/officeDocument/2006/relationships/image" Target="../media/image88.png"/><Relationship Id="rId54" Type="http://schemas.openxmlformats.org/officeDocument/2006/relationships/image" Target="../media/image10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24" Type="http://schemas.openxmlformats.org/officeDocument/2006/relationships/image" Target="../media/image71.png"/><Relationship Id="rId32" Type="http://schemas.openxmlformats.org/officeDocument/2006/relationships/image" Target="../media/image79.png"/><Relationship Id="rId37" Type="http://schemas.openxmlformats.org/officeDocument/2006/relationships/image" Target="../media/image84.png"/><Relationship Id="rId40" Type="http://schemas.openxmlformats.org/officeDocument/2006/relationships/image" Target="../media/image87.png"/><Relationship Id="rId45" Type="http://schemas.openxmlformats.org/officeDocument/2006/relationships/image" Target="../media/image92.jpg"/><Relationship Id="rId53" Type="http://schemas.openxmlformats.org/officeDocument/2006/relationships/image" Target="../media/image100.jpg"/><Relationship Id="rId58" Type="http://schemas.openxmlformats.org/officeDocument/2006/relationships/image" Target="../media/image105.png"/><Relationship Id="rId5" Type="http://schemas.openxmlformats.org/officeDocument/2006/relationships/image" Target="../media/image52.png"/><Relationship Id="rId15" Type="http://schemas.openxmlformats.org/officeDocument/2006/relationships/image" Target="../media/image62.jpg"/><Relationship Id="rId23" Type="http://schemas.openxmlformats.org/officeDocument/2006/relationships/image" Target="../media/image70.png"/><Relationship Id="rId28" Type="http://schemas.openxmlformats.org/officeDocument/2006/relationships/image" Target="../media/image75.jpg"/><Relationship Id="rId36" Type="http://schemas.openxmlformats.org/officeDocument/2006/relationships/image" Target="../media/image83.png"/><Relationship Id="rId49" Type="http://schemas.openxmlformats.org/officeDocument/2006/relationships/image" Target="../media/image96.png"/><Relationship Id="rId57" Type="http://schemas.openxmlformats.org/officeDocument/2006/relationships/image" Target="../media/image104.png"/><Relationship Id="rId10" Type="http://schemas.openxmlformats.org/officeDocument/2006/relationships/image" Target="../media/image57.png"/><Relationship Id="rId19" Type="http://schemas.openxmlformats.org/officeDocument/2006/relationships/image" Target="../media/image66.png"/><Relationship Id="rId31" Type="http://schemas.openxmlformats.org/officeDocument/2006/relationships/image" Target="../media/image78.png"/><Relationship Id="rId44" Type="http://schemas.openxmlformats.org/officeDocument/2006/relationships/image" Target="../media/image91.png"/><Relationship Id="rId52" Type="http://schemas.openxmlformats.org/officeDocument/2006/relationships/image" Target="../media/image99.png"/><Relationship Id="rId60" Type="http://schemas.openxmlformats.org/officeDocument/2006/relationships/image" Target="../media/image10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Relationship Id="rId22" Type="http://schemas.openxmlformats.org/officeDocument/2006/relationships/image" Target="../media/image69.jpg"/><Relationship Id="rId27" Type="http://schemas.openxmlformats.org/officeDocument/2006/relationships/image" Target="../media/image74.png"/><Relationship Id="rId30" Type="http://schemas.openxmlformats.org/officeDocument/2006/relationships/image" Target="../media/image77.png"/><Relationship Id="rId35" Type="http://schemas.openxmlformats.org/officeDocument/2006/relationships/image" Target="../media/image82.png"/><Relationship Id="rId43" Type="http://schemas.openxmlformats.org/officeDocument/2006/relationships/image" Target="../media/image90.png"/><Relationship Id="rId48" Type="http://schemas.openxmlformats.org/officeDocument/2006/relationships/image" Target="../media/image95.png"/><Relationship Id="rId56" Type="http://schemas.openxmlformats.org/officeDocument/2006/relationships/image" Target="../media/image103.png"/><Relationship Id="rId8" Type="http://schemas.openxmlformats.org/officeDocument/2006/relationships/image" Target="../media/image55.png"/><Relationship Id="rId51" Type="http://schemas.openxmlformats.org/officeDocument/2006/relationships/image" Target="../media/image98.png"/><Relationship Id="rId3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2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4450C-E74A-4D9D-835D-F7C8FEC22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400278" cy="857250"/>
          </a:xfrm>
        </p:spPr>
        <p:txBody>
          <a:bodyPr/>
          <a:lstStyle/>
          <a:p>
            <a:r>
              <a:rPr lang="en-US" dirty="0"/>
              <a:t>Lab-scale studies</a:t>
            </a:r>
            <a:endParaRPr lang="en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B830A1-96F4-4A6E-B8E3-D338373198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3979" y="957356"/>
            <a:ext cx="7587129" cy="324485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u="sng" dirty="0"/>
              <a:t>Methods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/>
              <a:t>Compaction using hydraulic press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/>
              <a:t>Autoclave 5 to 75 bar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/>
              <a:t>Curing time 16 h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/>
              <a:t>100% CO</a:t>
            </a:r>
            <a:r>
              <a:rPr lang="en-US" sz="1800" baseline="-25000" dirty="0"/>
              <a:t>2</a:t>
            </a:r>
            <a:r>
              <a:rPr lang="en-US" sz="1800" dirty="0"/>
              <a:t> atmosphere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/>
              <a:t>Temperature of 140 °C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u="sng" dirty="0"/>
              <a:t>Materials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/>
              <a:t>Slags rich in </a:t>
            </a:r>
            <a:r>
              <a:rPr lang="en-US" sz="1800" dirty="0" err="1"/>
              <a:t>CaO</a:t>
            </a:r>
            <a:endParaRPr lang="en-BE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4BF8F3-6F5F-400E-A755-ACD2482C16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05" r="48608"/>
          <a:stretch/>
        </p:blipFill>
        <p:spPr>
          <a:xfrm>
            <a:off x="7108950" y="2412612"/>
            <a:ext cx="2003296" cy="23599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422E3D-F52A-4445-9D78-DAFEA53E4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8182" y="381893"/>
            <a:ext cx="4432890" cy="179182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076E2CE-73DE-4901-A843-767D16D11968}"/>
              </a:ext>
            </a:extLst>
          </p:cNvPr>
          <p:cNvSpPr/>
          <p:nvPr/>
        </p:nvSpPr>
        <p:spPr>
          <a:xfrm>
            <a:off x="7085039" y="3180522"/>
            <a:ext cx="2003296" cy="166978"/>
          </a:xfrm>
          <a:prstGeom prst="ellipse">
            <a:avLst/>
          </a:prstGeom>
          <a:noFill/>
          <a:ln w="28575">
            <a:solidFill>
              <a:srgbClr val="6BA48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1B5C10-2443-41D7-88DF-52CA0BDA4F96}"/>
              </a:ext>
            </a:extLst>
          </p:cNvPr>
          <p:cNvSpPr/>
          <p:nvPr/>
        </p:nvSpPr>
        <p:spPr>
          <a:xfrm>
            <a:off x="2536468" y="4827161"/>
            <a:ext cx="67347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dirty="0">
                <a:latin typeface="Frutiger-BoldCn"/>
              </a:rPr>
              <a:t>M. Quaghebeur et al., 2010, </a:t>
            </a:r>
            <a:r>
              <a:rPr lang="en-US" sz="800" b="1" i="1" dirty="0" err="1">
                <a:latin typeface="Frutiger-BoldCn"/>
              </a:rPr>
              <a:t>Carbstone</a:t>
            </a:r>
            <a:r>
              <a:rPr lang="en-US" sz="800" b="1" i="1" dirty="0">
                <a:latin typeface="Frutiger-BoldCn"/>
              </a:rPr>
              <a:t>: Sustainable Valorisation Technology for Fine Grained Steel Slags and CO2</a:t>
            </a:r>
            <a:r>
              <a:rPr lang="en-US" sz="800" b="1" dirty="0">
                <a:latin typeface="Frutiger-BoldCn"/>
              </a:rPr>
              <a:t>, R</a:t>
            </a:r>
            <a:r>
              <a:rPr lang="en-AU" sz="800" b="1" dirty="0" err="1">
                <a:latin typeface="Frutiger-BoldCn"/>
              </a:rPr>
              <a:t>efractories</a:t>
            </a:r>
            <a:r>
              <a:rPr lang="en-AU" sz="800" b="1" dirty="0">
                <a:latin typeface="Frutiger-BoldCn"/>
              </a:rPr>
              <a:t> </a:t>
            </a:r>
            <a:r>
              <a:rPr lang="en-AU" sz="800" b="1" dirty="0" err="1">
                <a:latin typeface="Frutiger-BoldCn"/>
              </a:rPr>
              <a:t>Worldforum</a:t>
            </a:r>
            <a:r>
              <a:rPr lang="en-AU" sz="800" b="1" dirty="0">
                <a:latin typeface="Frutiger-BoldCn"/>
              </a:rPr>
              <a:t> 2010</a:t>
            </a:r>
          </a:p>
          <a:p>
            <a:r>
              <a:rPr lang="en-AU" sz="800" b="1" dirty="0">
                <a:latin typeface="Frutiger-BoldCn"/>
              </a:rPr>
              <a:t>M. A. Boone et al.</a:t>
            </a:r>
            <a:r>
              <a:rPr lang="en-US" sz="800" b="1" dirty="0">
                <a:latin typeface="Frutiger-BoldCn"/>
              </a:rPr>
              <a:t>, 2015, </a:t>
            </a:r>
            <a:r>
              <a:rPr lang="en-US" sz="800" b="1" i="1" dirty="0">
                <a:latin typeface="Frutiger-BoldCn"/>
              </a:rPr>
              <a:t>Monitoring of Stainless-Steel Slag Carbonation Using X‑ray </a:t>
            </a:r>
            <a:r>
              <a:rPr lang="en-AU" sz="800" b="1" i="1" dirty="0">
                <a:latin typeface="Frutiger-BoldCn"/>
              </a:rPr>
              <a:t>Computed Microtomography</a:t>
            </a:r>
            <a:r>
              <a:rPr lang="en-AU" sz="800" b="1" dirty="0">
                <a:latin typeface="Frutiger-BoldCn"/>
              </a:rPr>
              <a:t>, </a:t>
            </a:r>
            <a:r>
              <a:rPr lang="fr-FR" sz="800" b="1" dirty="0">
                <a:latin typeface="Frutiger-BoldCn"/>
              </a:rPr>
              <a:t>Environ. </a:t>
            </a:r>
            <a:r>
              <a:rPr lang="fr-FR" sz="800" b="1" dirty="0" err="1">
                <a:latin typeface="Frutiger-BoldCn"/>
              </a:rPr>
              <a:t>Sci</a:t>
            </a:r>
            <a:r>
              <a:rPr lang="fr-FR" sz="800" b="1" dirty="0">
                <a:latin typeface="Frutiger-BoldCn"/>
              </a:rPr>
              <a:t>. </a:t>
            </a:r>
            <a:r>
              <a:rPr lang="fr-FR" sz="800" b="1" dirty="0" err="1">
                <a:latin typeface="Frutiger-BoldCn"/>
              </a:rPr>
              <a:t>Technol</a:t>
            </a:r>
            <a:r>
              <a:rPr lang="fr-FR" sz="800" b="1" dirty="0">
                <a:latin typeface="Frutiger-BoldCn"/>
              </a:rPr>
              <a:t>. 2014, 48, 674−680</a:t>
            </a:r>
            <a:endParaRPr lang="en-AU" sz="800" b="1" dirty="0">
              <a:latin typeface="Frutiger-BoldCn"/>
            </a:endParaRPr>
          </a:p>
        </p:txBody>
      </p:sp>
    </p:spTree>
    <p:extLst>
      <p:ext uri="{BB962C8B-B14F-4D97-AF65-F5344CB8AC3E}">
        <p14:creationId xmlns:p14="http://schemas.microsoft.com/office/powerpoint/2010/main" val="338443108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B2A92-F976-4DDF-BE38-FF623AA62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3605"/>
            <a:ext cx="8175812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Correlation between CO</a:t>
            </a:r>
            <a:r>
              <a:rPr lang="en-US" baseline="-25000" dirty="0"/>
              <a:t>2</a:t>
            </a:r>
            <a:r>
              <a:rPr lang="en-US" dirty="0"/>
              <a:t>-pressure </a:t>
            </a:r>
            <a:br>
              <a:rPr lang="en-US" dirty="0"/>
            </a:br>
            <a:r>
              <a:rPr lang="en-US" dirty="0"/>
              <a:t>and strength development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34DAC8-3D2C-4C3F-9B48-3F111DEAFB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2789" y="3121472"/>
            <a:ext cx="7755965" cy="324485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Elevated carbonation </a:t>
            </a:r>
            <a:r>
              <a:rPr lang="en-AU" dirty="0"/>
              <a:t>pressure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AU" sz="1600" dirty="0"/>
              <a:t>Advantageous </a:t>
            </a:r>
            <a:r>
              <a:rPr lang="en-US" sz="1600" dirty="0"/>
              <a:t>for the strength development of the carbonated </a:t>
            </a:r>
            <a:r>
              <a:rPr lang="en-AU" sz="1600" dirty="0"/>
              <a:t>materials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AU" sz="1600" dirty="0"/>
              <a:t>But </a:t>
            </a:r>
            <a:r>
              <a:rPr lang="en-US" sz="1600" dirty="0"/>
              <a:t>higher production costs and investments costs (process less attractive from an economic point of view)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2B86DC-7C71-4D3A-A695-2A4E9A8652F0}"/>
              </a:ext>
            </a:extLst>
          </p:cNvPr>
          <p:cNvSpPr/>
          <p:nvPr/>
        </p:nvSpPr>
        <p:spPr>
          <a:xfrm>
            <a:off x="5249581" y="1214084"/>
            <a:ext cx="37076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High amount of carbonates =  high compressive strength in the blocks</a:t>
            </a:r>
            <a:endParaRPr lang="en-B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41B110-F2F2-4210-B3CC-D64FBF210490}"/>
              </a:ext>
            </a:extLst>
          </p:cNvPr>
          <p:cNvSpPr/>
          <p:nvPr/>
        </p:nvSpPr>
        <p:spPr>
          <a:xfrm>
            <a:off x="2536468" y="4827161"/>
            <a:ext cx="67347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dirty="0">
                <a:latin typeface="Frutiger-BoldCn"/>
              </a:rPr>
              <a:t>M. Quaghebeur et al., 2010, </a:t>
            </a:r>
            <a:r>
              <a:rPr lang="en-US" sz="800" b="1" i="1" dirty="0" err="1">
                <a:latin typeface="Frutiger-BoldCn"/>
              </a:rPr>
              <a:t>Carbstone</a:t>
            </a:r>
            <a:r>
              <a:rPr lang="en-US" sz="800" b="1" i="1" dirty="0">
                <a:latin typeface="Frutiger-BoldCn"/>
              </a:rPr>
              <a:t>: Sustainable Valorisation Technology for Fine Grained Steel Slags and CO2</a:t>
            </a:r>
            <a:r>
              <a:rPr lang="en-US" sz="800" b="1" dirty="0">
                <a:latin typeface="Frutiger-BoldCn"/>
              </a:rPr>
              <a:t>, R</a:t>
            </a:r>
            <a:r>
              <a:rPr lang="en-AU" sz="800" b="1" dirty="0" err="1">
                <a:latin typeface="Frutiger-BoldCn"/>
              </a:rPr>
              <a:t>efractories</a:t>
            </a:r>
            <a:r>
              <a:rPr lang="en-AU" sz="800" b="1" dirty="0">
                <a:latin typeface="Frutiger-BoldCn"/>
              </a:rPr>
              <a:t> </a:t>
            </a:r>
            <a:r>
              <a:rPr lang="en-AU" sz="800" b="1" dirty="0" err="1">
                <a:latin typeface="Frutiger-BoldCn"/>
              </a:rPr>
              <a:t>Worldforum</a:t>
            </a:r>
            <a:r>
              <a:rPr lang="en-AU" sz="800" b="1" dirty="0">
                <a:latin typeface="Frutiger-BoldCn"/>
              </a:rPr>
              <a:t> 2010</a:t>
            </a:r>
          </a:p>
          <a:p>
            <a:r>
              <a:rPr lang="en-AU" sz="800" b="1" dirty="0">
                <a:latin typeface="Frutiger-BoldCn"/>
              </a:rPr>
              <a:t>M. A. Boone et al.</a:t>
            </a:r>
            <a:r>
              <a:rPr lang="en-US" sz="800" b="1" dirty="0">
                <a:latin typeface="Frutiger-BoldCn"/>
              </a:rPr>
              <a:t>, 2015, </a:t>
            </a:r>
            <a:r>
              <a:rPr lang="en-US" sz="800" b="1" i="1" dirty="0">
                <a:latin typeface="Frutiger-BoldCn"/>
              </a:rPr>
              <a:t>Monitoring of Stainless-Steel Slag Carbonation Using X‑ray </a:t>
            </a:r>
            <a:r>
              <a:rPr lang="en-AU" sz="800" b="1" i="1" dirty="0">
                <a:latin typeface="Frutiger-BoldCn"/>
              </a:rPr>
              <a:t>Computed Microtomography</a:t>
            </a:r>
            <a:r>
              <a:rPr lang="en-AU" sz="800" b="1" dirty="0">
                <a:latin typeface="Frutiger-BoldCn"/>
              </a:rPr>
              <a:t>, </a:t>
            </a:r>
            <a:r>
              <a:rPr lang="fr-FR" sz="800" b="1" dirty="0">
                <a:latin typeface="Frutiger-BoldCn"/>
              </a:rPr>
              <a:t>Environ. </a:t>
            </a:r>
            <a:r>
              <a:rPr lang="fr-FR" sz="800" b="1" dirty="0" err="1">
                <a:latin typeface="Frutiger-BoldCn"/>
              </a:rPr>
              <a:t>Sci</a:t>
            </a:r>
            <a:r>
              <a:rPr lang="fr-FR" sz="800" b="1" dirty="0">
                <a:latin typeface="Frutiger-BoldCn"/>
              </a:rPr>
              <a:t>. </a:t>
            </a:r>
            <a:r>
              <a:rPr lang="fr-FR" sz="800" b="1" dirty="0" err="1">
                <a:latin typeface="Frutiger-BoldCn"/>
              </a:rPr>
              <a:t>Technol</a:t>
            </a:r>
            <a:r>
              <a:rPr lang="fr-FR" sz="800" b="1" dirty="0">
                <a:latin typeface="Frutiger-BoldCn"/>
              </a:rPr>
              <a:t>. 2014, 48, 674−680</a:t>
            </a:r>
            <a:endParaRPr lang="en-AU" sz="800" b="1" dirty="0">
              <a:latin typeface="Frutiger-BoldCn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023A0F-A060-4602-A0A1-4B7B2DA73221}"/>
              </a:ext>
            </a:extLst>
          </p:cNvPr>
          <p:cNvGrpSpPr/>
          <p:nvPr/>
        </p:nvGrpSpPr>
        <p:grpSpPr>
          <a:xfrm>
            <a:off x="138312" y="864973"/>
            <a:ext cx="5034429" cy="2256499"/>
            <a:chOff x="138312" y="864973"/>
            <a:chExt cx="5034429" cy="225649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546D90D-C83D-42B8-AA1E-48E709354C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374"/>
            <a:stretch/>
          </p:blipFill>
          <p:spPr>
            <a:xfrm>
              <a:off x="138312" y="864973"/>
              <a:ext cx="5034429" cy="225649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A41CC1-AC1B-49DD-8F4E-AD7B2DCC1F61}"/>
                </a:ext>
              </a:extLst>
            </p:cNvPr>
            <p:cNvSpPr/>
            <p:nvPr/>
          </p:nvSpPr>
          <p:spPr>
            <a:xfrm>
              <a:off x="174929" y="2798859"/>
              <a:ext cx="238539" cy="1351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dirty="0"/>
            </a:p>
          </p:txBody>
        </p:sp>
      </p:grpSp>
      <p:pic>
        <p:nvPicPr>
          <p:cNvPr id="9" name="Afbeelding 4" descr="Logo_Orbix_pos.png">
            <a:extLst>
              <a:ext uri="{FF2B5EF4-FFF2-40B4-BE49-F238E27FC236}">
                <a16:creationId xmlns:a16="http://schemas.microsoft.com/office/drawing/2014/main" id="{4ECB37CC-019D-4AEE-B5B3-2DE2F9F00A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144" y="46993"/>
            <a:ext cx="1008000" cy="34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8894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F56D7-E97D-4AFB-B826-92150046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254441"/>
            <a:ext cx="7987553" cy="857250"/>
          </a:xfrm>
        </p:spPr>
        <p:txBody>
          <a:bodyPr>
            <a:normAutofit/>
          </a:bodyPr>
          <a:lstStyle/>
          <a:p>
            <a:r>
              <a:rPr lang="en-US" dirty="0"/>
              <a:t>Calcium leaching and carbonates precipitation</a:t>
            </a:r>
            <a:endParaRPr lang="en-B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C3C0E4-537E-4EC8-A3A5-71AB7059313C}"/>
              </a:ext>
            </a:extLst>
          </p:cNvPr>
          <p:cNvSpPr/>
          <p:nvPr/>
        </p:nvSpPr>
        <p:spPr>
          <a:xfrm>
            <a:off x="3228229" y="2693665"/>
            <a:ext cx="542279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AdvOT2e364b11"/>
              </a:rPr>
              <a:t>The carbonate crystals are preferentially located at the grain contacts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Calcium (and magnesium) have been dissolved from the outer layer of the silicate minerals, leaving a cation-depleted silica-rich layer behind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AdvOT2e364b11"/>
              </a:rPr>
              <a:t>The dissolved calcium and part of the silicon from the silicates will precipitate in the pore network of the slag, further strengthening the compact</a:t>
            </a:r>
            <a:endParaRPr lang="en-US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142566-12E5-4E84-94B3-823096005E95}"/>
              </a:ext>
            </a:extLst>
          </p:cNvPr>
          <p:cNvSpPr/>
          <p:nvPr/>
        </p:nvSpPr>
        <p:spPr>
          <a:xfrm>
            <a:off x="2536468" y="4827161"/>
            <a:ext cx="67347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dirty="0">
                <a:latin typeface="Frutiger-BoldCn"/>
              </a:rPr>
              <a:t>M. Quaghebeur et al., 2010, </a:t>
            </a:r>
            <a:r>
              <a:rPr lang="en-US" sz="800" b="1" i="1" dirty="0" err="1">
                <a:latin typeface="Frutiger-BoldCn"/>
              </a:rPr>
              <a:t>Carbstone</a:t>
            </a:r>
            <a:r>
              <a:rPr lang="en-US" sz="800" b="1" i="1" dirty="0">
                <a:latin typeface="Frutiger-BoldCn"/>
              </a:rPr>
              <a:t>: Sustainable Valorisation Technology for Fine Grained Steel Slags and CO2</a:t>
            </a:r>
            <a:r>
              <a:rPr lang="en-US" sz="800" b="1" dirty="0">
                <a:latin typeface="Frutiger-BoldCn"/>
              </a:rPr>
              <a:t>, R</a:t>
            </a:r>
            <a:r>
              <a:rPr lang="en-AU" sz="800" b="1" dirty="0" err="1">
                <a:latin typeface="Frutiger-BoldCn"/>
              </a:rPr>
              <a:t>efractories</a:t>
            </a:r>
            <a:r>
              <a:rPr lang="en-AU" sz="800" b="1" dirty="0">
                <a:latin typeface="Frutiger-BoldCn"/>
              </a:rPr>
              <a:t> </a:t>
            </a:r>
            <a:r>
              <a:rPr lang="en-AU" sz="800" b="1" dirty="0" err="1">
                <a:latin typeface="Frutiger-BoldCn"/>
              </a:rPr>
              <a:t>Worldforum</a:t>
            </a:r>
            <a:r>
              <a:rPr lang="en-AU" sz="800" b="1" dirty="0">
                <a:latin typeface="Frutiger-BoldCn"/>
              </a:rPr>
              <a:t> 2010</a:t>
            </a:r>
          </a:p>
          <a:p>
            <a:r>
              <a:rPr lang="en-AU" sz="800" b="1" dirty="0">
                <a:latin typeface="Frutiger-BoldCn"/>
              </a:rPr>
              <a:t>M. A. Boone et al.</a:t>
            </a:r>
            <a:r>
              <a:rPr lang="en-US" sz="800" b="1" dirty="0">
                <a:latin typeface="Frutiger-BoldCn"/>
              </a:rPr>
              <a:t>, 2015, </a:t>
            </a:r>
            <a:r>
              <a:rPr lang="en-US" sz="800" b="1" i="1" dirty="0">
                <a:latin typeface="Frutiger-BoldCn"/>
              </a:rPr>
              <a:t>Monitoring of Stainless-Steel Slag Carbonation Using X‑ray </a:t>
            </a:r>
            <a:r>
              <a:rPr lang="en-AU" sz="800" b="1" i="1" dirty="0">
                <a:latin typeface="Frutiger-BoldCn"/>
              </a:rPr>
              <a:t>Computed Microtomography</a:t>
            </a:r>
            <a:r>
              <a:rPr lang="en-AU" sz="800" b="1" dirty="0">
                <a:latin typeface="Frutiger-BoldCn"/>
              </a:rPr>
              <a:t>, </a:t>
            </a:r>
            <a:r>
              <a:rPr lang="fr-FR" sz="800" b="1" dirty="0">
                <a:latin typeface="Frutiger-BoldCn"/>
              </a:rPr>
              <a:t>Environ. </a:t>
            </a:r>
            <a:r>
              <a:rPr lang="fr-FR" sz="800" b="1" dirty="0" err="1">
                <a:latin typeface="Frutiger-BoldCn"/>
              </a:rPr>
              <a:t>Sci</a:t>
            </a:r>
            <a:r>
              <a:rPr lang="fr-FR" sz="800" b="1" dirty="0">
                <a:latin typeface="Frutiger-BoldCn"/>
              </a:rPr>
              <a:t>. </a:t>
            </a:r>
            <a:r>
              <a:rPr lang="fr-FR" sz="800" b="1" dirty="0" err="1">
                <a:latin typeface="Frutiger-BoldCn"/>
              </a:rPr>
              <a:t>Technol</a:t>
            </a:r>
            <a:r>
              <a:rPr lang="fr-FR" sz="800" b="1" dirty="0">
                <a:latin typeface="Frutiger-BoldCn"/>
              </a:rPr>
              <a:t>. 2014, 48, 674−680</a:t>
            </a:r>
            <a:endParaRPr lang="en-AU" sz="800" b="1" dirty="0">
              <a:latin typeface="Frutiger-BoldCn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9F09356-2FBC-4D35-B73A-100639FE3B96}"/>
              </a:ext>
            </a:extLst>
          </p:cNvPr>
          <p:cNvGrpSpPr/>
          <p:nvPr/>
        </p:nvGrpSpPr>
        <p:grpSpPr>
          <a:xfrm>
            <a:off x="153315" y="2442779"/>
            <a:ext cx="3074914" cy="2393406"/>
            <a:chOff x="117610" y="732841"/>
            <a:chExt cx="4753638" cy="404086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3640499-0DA6-4E14-8CE5-FE70044131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3376"/>
            <a:stretch/>
          </p:blipFill>
          <p:spPr>
            <a:xfrm>
              <a:off x="117610" y="732841"/>
              <a:ext cx="4753638" cy="404086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6E4C50D-F8F1-43F7-A5C7-1C35EA760421}"/>
                </a:ext>
              </a:extLst>
            </p:cNvPr>
            <p:cNvSpPr/>
            <p:nvPr/>
          </p:nvSpPr>
          <p:spPr>
            <a:xfrm>
              <a:off x="174929" y="4150581"/>
              <a:ext cx="795130" cy="2600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dirty="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7D7B7EAA-C904-4C3D-A88A-7292A5D136C8}"/>
              </a:ext>
            </a:extLst>
          </p:cNvPr>
          <p:cNvSpPr/>
          <p:nvPr/>
        </p:nvSpPr>
        <p:spPr>
          <a:xfrm>
            <a:off x="3993775" y="488359"/>
            <a:ext cx="74227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dvOT2e364b11"/>
              </a:rPr>
              <a:t>After 8 h of carbonation, changes in mineralogy: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AdvOT2e364b11"/>
              </a:rPr>
              <a:t>portlandite phase no longer present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AdvOT2e364b11"/>
              </a:rPr>
              <a:t>Decrease of the intensity of the di</a:t>
            </a:r>
            <a:r>
              <a:rPr lang="en-US" sz="1600" dirty="0">
                <a:latin typeface="AdvOT2e364b11+fb"/>
              </a:rPr>
              <a:t>ff</a:t>
            </a:r>
            <a:r>
              <a:rPr lang="en-US" sz="1600" dirty="0">
                <a:latin typeface="AdvOT2e364b11"/>
              </a:rPr>
              <a:t>raction peaks of </a:t>
            </a:r>
          </a:p>
          <a:p>
            <a:r>
              <a:rPr lang="en-AU" sz="1600" dirty="0">
                <a:latin typeface="AdvOT2e364b11"/>
              </a:rPr>
              <a:t>merwinite, </a:t>
            </a:r>
            <a:r>
              <a:rPr lang="en-AU" sz="1600" dirty="0" err="1">
                <a:latin typeface="AdvOT2e364b11"/>
              </a:rPr>
              <a:t>cuspidine</a:t>
            </a:r>
            <a:r>
              <a:rPr lang="en-AU" sz="1600" dirty="0">
                <a:latin typeface="AdvOT2e364b11"/>
              </a:rPr>
              <a:t>, </a:t>
            </a:r>
            <a:r>
              <a:rPr lang="en-AU" sz="1600" dirty="0" err="1">
                <a:latin typeface="AdvOT2e364b11"/>
              </a:rPr>
              <a:t>bredegite</a:t>
            </a:r>
            <a:r>
              <a:rPr lang="en-AU" sz="1600" dirty="0">
                <a:latin typeface="AdvOT2e364b11"/>
              </a:rPr>
              <a:t>, periclase,</a:t>
            </a:r>
          </a:p>
          <a:p>
            <a:r>
              <a:rPr lang="en-AU" sz="1600" dirty="0">
                <a:latin typeface="AdvOT2e364b11"/>
              </a:rPr>
              <a:t>and </a:t>
            </a:r>
            <a:r>
              <a:rPr lang="en-AU" sz="1600" dirty="0" err="1">
                <a:latin typeface="AdvOT2e364b11"/>
              </a:rPr>
              <a:t>akermanite</a:t>
            </a:r>
            <a:r>
              <a:rPr lang="en-AU" sz="1600" dirty="0">
                <a:latin typeface="AdvOT8608a8d1+22"/>
              </a:rPr>
              <a:t>−</a:t>
            </a:r>
            <a:r>
              <a:rPr lang="en-US" sz="1600" dirty="0" err="1">
                <a:latin typeface="AdvOT2e364b11"/>
              </a:rPr>
              <a:t>gehlenite</a:t>
            </a:r>
            <a:endParaRPr lang="en-US" sz="1600" dirty="0">
              <a:latin typeface="AdvOT2e364b11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AdvOT2e364b11"/>
              </a:rPr>
              <a:t>Calcite </a:t>
            </a:r>
            <a:r>
              <a:rPr lang="en-US" sz="1600" dirty="0"/>
              <a:t>has appeared</a:t>
            </a:r>
            <a:endParaRPr lang="en-BE" sz="16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2D7DE3-0E0D-406A-993B-3F6CD940D485}"/>
              </a:ext>
            </a:extLst>
          </p:cNvPr>
          <p:cNvGrpSpPr/>
          <p:nvPr/>
        </p:nvGrpSpPr>
        <p:grpSpPr>
          <a:xfrm>
            <a:off x="153315" y="434460"/>
            <a:ext cx="3758686" cy="1923680"/>
            <a:chOff x="0" y="757356"/>
            <a:chExt cx="5542059" cy="301418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B3F6CD-1191-4AB2-9E41-217B074B0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737"/>
            <a:stretch/>
          </p:blipFill>
          <p:spPr>
            <a:xfrm>
              <a:off x="0" y="757356"/>
              <a:ext cx="5542059" cy="301418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9343F53-11E8-494A-99ED-8BFAC1E00A18}"/>
                </a:ext>
              </a:extLst>
            </p:cNvPr>
            <p:cNvSpPr/>
            <p:nvPr/>
          </p:nvSpPr>
          <p:spPr>
            <a:xfrm>
              <a:off x="0" y="3482670"/>
              <a:ext cx="349857" cy="2888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dirty="0"/>
            </a:p>
          </p:txBody>
        </p:sp>
      </p:grpSp>
    </p:spTree>
    <p:extLst>
      <p:ext uri="{BB962C8B-B14F-4D97-AF65-F5344CB8AC3E}">
        <p14:creationId xmlns:p14="http://schemas.microsoft.com/office/powerpoint/2010/main" val="185960389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5E3C5-0B16-405F-8661-078177D81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920318" cy="857250"/>
          </a:xfrm>
        </p:spPr>
        <p:txBody>
          <a:bodyPr>
            <a:normAutofit fontScale="90000"/>
          </a:bodyPr>
          <a:lstStyle/>
          <a:p>
            <a:r>
              <a:rPr lang="en-AU" dirty="0"/>
              <a:t>Environmental quality of carbonated </a:t>
            </a:r>
            <a:br>
              <a:rPr lang="en-AU" dirty="0"/>
            </a:br>
            <a:r>
              <a:rPr lang="en-AU" dirty="0"/>
              <a:t>building materials</a:t>
            </a:r>
            <a:endParaRPr lang="en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2EED2-97DE-4B9D-91EA-63F1D59207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5952" y="903121"/>
            <a:ext cx="5032190" cy="3878169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Batch leaching test (EN12457-4)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Fresh granular stainless steel slag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u="sng" dirty="0"/>
              <a:t>chromium</a:t>
            </a:r>
            <a:r>
              <a:rPr lang="en-US" sz="1600" dirty="0"/>
              <a:t> (leachability: 0,66 mg/kg)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u="sng" dirty="0"/>
              <a:t>molybdenum</a:t>
            </a:r>
            <a:r>
              <a:rPr lang="en-US" sz="1600" dirty="0"/>
              <a:t> (leachability: 0,42 mg/kg).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Carbonated stainless steel slag (16 h, 20 bar, 140 °C)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/>
              <a:t>Reduction of the leaching of chromium and molybdenum to the level that the carbonated steel slags complied with the limit values for landfilling of inert waste 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AU" sz="1600" u="sng" dirty="0"/>
              <a:t>Cr 0,014 mg/kg 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AU" sz="1600" u="sng" dirty="0"/>
              <a:t>Mo 0,14 mg/kg</a:t>
            </a:r>
            <a:endParaRPr lang="en-BE" sz="1600" u="sn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D91BFF-3B29-4F6C-93C0-34B7FF2A52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07" t="6781"/>
          <a:stretch/>
        </p:blipFill>
        <p:spPr>
          <a:xfrm>
            <a:off x="6186948" y="811761"/>
            <a:ext cx="1887794" cy="23144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68FE836-7FAF-450C-8B97-C7C929862F04}"/>
              </a:ext>
            </a:extLst>
          </p:cNvPr>
          <p:cNvSpPr/>
          <p:nvPr/>
        </p:nvSpPr>
        <p:spPr>
          <a:xfrm>
            <a:off x="2536468" y="4827161"/>
            <a:ext cx="67347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dirty="0">
                <a:latin typeface="Frutiger-BoldCn"/>
              </a:rPr>
              <a:t>M. Quaghebeur et al., 2010, </a:t>
            </a:r>
            <a:r>
              <a:rPr lang="en-US" sz="800" b="1" i="1" dirty="0" err="1">
                <a:latin typeface="Frutiger-BoldCn"/>
              </a:rPr>
              <a:t>Carbstone</a:t>
            </a:r>
            <a:r>
              <a:rPr lang="en-US" sz="800" b="1" i="1" dirty="0">
                <a:latin typeface="Frutiger-BoldCn"/>
              </a:rPr>
              <a:t>: Sustainable Valorisation Technology for Fine Grained Steel Slags and CO2</a:t>
            </a:r>
            <a:r>
              <a:rPr lang="en-US" sz="800" b="1" dirty="0">
                <a:latin typeface="Frutiger-BoldCn"/>
              </a:rPr>
              <a:t>, R</a:t>
            </a:r>
            <a:r>
              <a:rPr lang="en-AU" sz="800" b="1" dirty="0" err="1">
                <a:latin typeface="Frutiger-BoldCn"/>
              </a:rPr>
              <a:t>efractories</a:t>
            </a:r>
            <a:r>
              <a:rPr lang="en-AU" sz="800" b="1" dirty="0">
                <a:latin typeface="Frutiger-BoldCn"/>
              </a:rPr>
              <a:t> </a:t>
            </a:r>
            <a:r>
              <a:rPr lang="en-AU" sz="800" b="1" dirty="0" err="1">
                <a:latin typeface="Frutiger-BoldCn"/>
              </a:rPr>
              <a:t>Worldforum</a:t>
            </a:r>
            <a:r>
              <a:rPr lang="en-AU" sz="800" b="1" dirty="0">
                <a:latin typeface="Frutiger-BoldCn"/>
              </a:rPr>
              <a:t> 2010</a:t>
            </a:r>
          </a:p>
          <a:p>
            <a:r>
              <a:rPr lang="en-AU" sz="800" b="1" dirty="0">
                <a:latin typeface="Frutiger-BoldCn"/>
              </a:rPr>
              <a:t>M. A. Boone et al.</a:t>
            </a:r>
            <a:r>
              <a:rPr lang="en-US" sz="800" b="1" dirty="0">
                <a:latin typeface="Frutiger-BoldCn"/>
              </a:rPr>
              <a:t>, 2015, </a:t>
            </a:r>
            <a:r>
              <a:rPr lang="en-US" sz="800" b="1" i="1" dirty="0">
                <a:latin typeface="Frutiger-BoldCn"/>
              </a:rPr>
              <a:t>Monitoring of Stainless-Steel Slag Carbonation Using X‑ray </a:t>
            </a:r>
            <a:r>
              <a:rPr lang="en-AU" sz="800" b="1" i="1" dirty="0">
                <a:latin typeface="Frutiger-BoldCn"/>
              </a:rPr>
              <a:t>Computed Microtomography</a:t>
            </a:r>
            <a:r>
              <a:rPr lang="en-AU" sz="800" b="1" dirty="0">
                <a:latin typeface="Frutiger-BoldCn"/>
              </a:rPr>
              <a:t>, </a:t>
            </a:r>
            <a:r>
              <a:rPr lang="fr-FR" sz="800" b="1" dirty="0">
                <a:latin typeface="Frutiger-BoldCn"/>
              </a:rPr>
              <a:t>Environ. </a:t>
            </a:r>
            <a:r>
              <a:rPr lang="fr-FR" sz="800" b="1" dirty="0" err="1">
                <a:latin typeface="Frutiger-BoldCn"/>
              </a:rPr>
              <a:t>Sci</a:t>
            </a:r>
            <a:r>
              <a:rPr lang="fr-FR" sz="800" b="1" dirty="0">
                <a:latin typeface="Frutiger-BoldCn"/>
              </a:rPr>
              <a:t>. </a:t>
            </a:r>
            <a:r>
              <a:rPr lang="fr-FR" sz="800" b="1" dirty="0" err="1">
                <a:latin typeface="Frutiger-BoldCn"/>
              </a:rPr>
              <a:t>Technol</a:t>
            </a:r>
            <a:r>
              <a:rPr lang="fr-FR" sz="800" b="1" dirty="0">
                <a:latin typeface="Frutiger-BoldCn"/>
              </a:rPr>
              <a:t>. 2014, 48, 674−680</a:t>
            </a:r>
            <a:endParaRPr lang="en-AU" sz="800" b="1" dirty="0">
              <a:latin typeface="Frutiger-BoldCn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C0F02CC-A69F-426D-A42B-CD67DD501B14}"/>
              </a:ext>
            </a:extLst>
          </p:cNvPr>
          <p:cNvSpPr/>
          <p:nvPr/>
        </p:nvSpPr>
        <p:spPr>
          <a:xfrm>
            <a:off x="6223822" y="1401097"/>
            <a:ext cx="1791928" cy="14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A75995-4BD7-4532-A2E3-204328945C2A}"/>
              </a:ext>
            </a:extLst>
          </p:cNvPr>
          <p:cNvSpPr/>
          <p:nvPr/>
        </p:nvSpPr>
        <p:spPr>
          <a:xfrm>
            <a:off x="6234881" y="1575813"/>
            <a:ext cx="1791928" cy="14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pic>
        <p:nvPicPr>
          <p:cNvPr id="8" name="Afbeelding 4" descr="Logo_Orbix_pos.png">
            <a:extLst>
              <a:ext uri="{FF2B5EF4-FFF2-40B4-BE49-F238E27FC236}">
                <a16:creationId xmlns:a16="http://schemas.microsoft.com/office/drawing/2014/main" id="{16CB0227-7C43-4960-AD4D-99650FD834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144" y="46993"/>
            <a:ext cx="1008000" cy="34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0562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3F49E-A63B-45C7-A1F9-A0D4CE221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400278" cy="857250"/>
          </a:xfrm>
        </p:spPr>
        <p:txBody>
          <a:bodyPr/>
          <a:lstStyle/>
          <a:p>
            <a:r>
              <a:rPr lang="en-US" dirty="0"/>
              <a:t>Properties of the obtained block</a:t>
            </a:r>
            <a:endParaRPr lang="en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F9D64A-2994-44CA-883A-BACA15889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18" y="839362"/>
            <a:ext cx="5792008" cy="32294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BAB281D-4FE0-4C72-A49E-E17AA468D6B8}"/>
              </a:ext>
            </a:extLst>
          </p:cNvPr>
          <p:cNvSpPr/>
          <p:nvPr/>
        </p:nvSpPr>
        <p:spPr>
          <a:xfrm>
            <a:off x="2536468" y="4827161"/>
            <a:ext cx="67347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dirty="0">
                <a:latin typeface="Frutiger-BoldCn"/>
              </a:rPr>
              <a:t>M. Quaghebeur et al., 2010, </a:t>
            </a:r>
            <a:r>
              <a:rPr lang="en-US" sz="800" b="1" i="1" dirty="0" err="1">
                <a:latin typeface="Frutiger-BoldCn"/>
              </a:rPr>
              <a:t>Carbstone</a:t>
            </a:r>
            <a:r>
              <a:rPr lang="en-US" sz="800" b="1" i="1" dirty="0">
                <a:latin typeface="Frutiger-BoldCn"/>
              </a:rPr>
              <a:t>: Sustainable Valorisation Technology for Fine Grained Steel Slags and CO2</a:t>
            </a:r>
            <a:r>
              <a:rPr lang="en-US" sz="800" b="1" dirty="0">
                <a:latin typeface="Frutiger-BoldCn"/>
              </a:rPr>
              <a:t>, R</a:t>
            </a:r>
            <a:r>
              <a:rPr lang="en-AU" sz="800" b="1" dirty="0" err="1">
                <a:latin typeface="Frutiger-BoldCn"/>
              </a:rPr>
              <a:t>efractories</a:t>
            </a:r>
            <a:r>
              <a:rPr lang="en-AU" sz="800" b="1" dirty="0">
                <a:latin typeface="Frutiger-BoldCn"/>
              </a:rPr>
              <a:t> </a:t>
            </a:r>
            <a:r>
              <a:rPr lang="en-AU" sz="800" b="1" dirty="0" err="1">
                <a:latin typeface="Frutiger-BoldCn"/>
              </a:rPr>
              <a:t>Worldforum</a:t>
            </a:r>
            <a:r>
              <a:rPr lang="en-AU" sz="800" b="1" dirty="0">
                <a:latin typeface="Frutiger-BoldCn"/>
              </a:rPr>
              <a:t> 2010</a:t>
            </a:r>
          </a:p>
          <a:p>
            <a:r>
              <a:rPr lang="en-AU" sz="800" b="1" dirty="0">
                <a:latin typeface="Frutiger-BoldCn"/>
              </a:rPr>
              <a:t>M. A. Boone et al.</a:t>
            </a:r>
            <a:r>
              <a:rPr lang="en-US" sz="800" b="1" dirty="0">
                <a:latin typeface="Frutiger-BoldCn"/>
              </a:rPr>
              <a:t>, 2015, </a:t>
            </a:r>
            <a:r>
              <a:rPr lang="en-US" sz="800" b="1" i="1" dirty="0">
                <a:latin typeface="Frutiger-BoldCn"/>
              </a:rPr>
              <a:t>Monitoring of Stainless-Steel Slag Carbonation Using X‑ray </a:t>
            </a:r>
            <a:r>
              <a:rPr lang="en-AU" sz="800" b="1" i="1" dirty="0">
                <a:latin typeface="Frutiger-BoldCn"/>
              </a:rPr>
              <a:t>Computed Microtomography</a:t>
            </a:r>
            <a:r>
              <a:rPr lang="en-AU" sz="800" b="1" dirty="0">
                <a:latin typeface="Frutiger-BoldCn"/>
              </a:rPr>
              <a:t>, </a:t>
            </a:r>
            <a:r>
              <a:rPr lang="fr-FR" sz="800" b="1" dirty="0">
                <a:latin typeface="Frutiger-BoldCn"/>
              </a:rPr>
              <a:t>Environ. </a:t>
            </a:r>
            <a:r>
              <a:rPr lang="fr-FR" sz="800" b="1" dirty="0" err="1">
                <a:latin typeface="Frutiger-BoldCn"/>
              </a:rPr>
              <a:t>Sci</a:t>
            </a:r>
            <a:r>
              <a:rPr lang="fr-FR" sz="800" b="1" dirty="0">
                <a:latin typeface="Frutiger-BoldCn"/>
              </a:rPr>
              <a:t>. </a:t>
            </a:r>
            <a:r>
              <a:rPr lang="fr-FR" sz="800" b="1" dirty="0" err="1">
                <a:latin typeface="Frutiger-BoldCn"/>
              </a:rPr>
              <a:t>Technol</a:t>
            </a:r>
            <a:r>
              <a:rPr lang="fr-FR" sz="800" b="1" dirty="0">
                <a:latin typeface="Frutiger-BoldCn"/>
              </a:rPr>
              <a:t>. 2014, 48, 674−680</a:t>
            </a:r>
            <a:endParaRPr lang="en-AU" sz="800" b="1" dirty="0">
              <a:latin typeface="Frutiger-BoldCn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D31D136-E0F3-4A87-BD9D-30FC9763065D}"/>
              </a:ext>
            </a:extLst>
          </p:cNvPr>
          <p:cNvSpPr/>
          <p:nvPr/>
        </p:nvSpPr>
        <p:spPr>
          <a:xfrm>
            <a:off x="9428" y="1051214"/>
            <a:ext cx="2998694" cy="191874"/>
          </a:xfrm>
          <a:prstGeom prst="ellipse">
            <a:avLst/>
          </a:prstGeom>
          <a:noFill/>
          <a:ln w="19050">
            <a:solidFill>
              <a:srgbClr val="6BA48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6E523C4-7110-47C5-BEA4-450A3A3D24B7}"/>
              </a:ext>
            </a:extLst>
          </p:cNvPr>
          <p:cNvSpPr/>
          <p:nvPr/>
        </p:nvSpPr>
        <p:spPr>
          <a:xfrm>
            <a:off x="9428" y="2781691"/>
            <a:ext cx="2998694" cy="253181"/>
          </a:xfrm>
          <a:prstGeom prst="ellipse">
            <a:avLst/>
          </a:prstGeom>
          <a:noFill/>
          <a:ln w="19050">
            <a:solidFill>
              <a:srgbClr val="6BA48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2F8D5F-04D0-476F-B07D-5F0EC5AE1AB0}"/>
              </a:ext>
            </a:extLst>
          </p:cNvPr>
          <p:cNvSpPr/>
          <p:nvPr/>
        </p:nvSpPr>
        <p:spPr>
          <a:xfrm>
            <a:off x="5845491" y="1219122"/>
            <a:ext cx="298366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Process conditions should be chosen to avoid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/>
              <a:t>water saturation of the pores 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/>
              <a:t>blockage of the pores by precipitation of  carbonates formed</a:t>
            </a:r>
            <a:endParaRPr lang="en-AU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24D1480-C28E-4499-89F6-DA9E016FF558}"/>
              </a:ext>
            </a:extLst>
          </p:cNvPr>
          <p:cNvSpPr/>
          <p:nvPr/>
        </p:nvSpPr>
        <p:spPr>
          <a:xfrm>
            <a:off x="21722" y="2550636"/>
            <a:ext cx="2998694" cy="253181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8BB659-BD27-4A5D-A1E5-8A0F66B705EF}"/>
              </a:ext>
            </a:extLst>
          </p:cNvPr>
          <p:cNvSpPr/>
          <p:nvPr/>
        </p:nvSpPr>
        <p:spPr>
          <a:xfrm>
            <a:off x="112118" y="3566157"/>
            <a:ext cx="514334" cy="1540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pic>
        <p:nvPicPr>
          <p:cNvPr id="11" name="Afbeelding 4" descr="Logo_Orbix_pos.png">
            <a:extLst>
              <a:ext uri="{FF2B5EF4-FFF2-40B4-BE49-F238E27FC236}">
                <a16:creationId xmlns:a16="http://schemas.microsoft.com/office/drawing/2014/main" id="{2339F452-6015-4941-850E-4E2DB0CEF0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144" y="46993"/>
            <a:ext cx="1008000" cy="34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6624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3062596" y="235122"/>
            <a:ext cx="54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>
                <a:solidFill>
                  <a:srgbClr val="6BA48D"/>
                </a:solidFill>
              </a:rPr>
              <a:t>Ongoing trials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7A693F1-3369-476D-B4E6-B6000B27F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24" y="310915"/>
            <a:ext cx="2322290" cy="1474470"/>
          </a:xfrm>
          <a:prstGeom prst="rect">
            <a:avLst/>
          </a:prstGeom>
        </p:spPr>
      </p:pic>
      <p:pic>
        <p:nvPicPr>
          <p:cNvPr id="1028" name="Picture 4" descr="Gerelateerde afbeelding">
            <a:extLst>
              <a:ext uri="{FF2B5EF4-FFF2-40B4-BE49-F238E27FC236}">
                <a16:creationId xmlns:a16="http://schemas.microsoft.com/office/drawing/2014/main" id="{3E0C362B-6EFD-4A91-8594-E3CFF08AA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7" y="3604337"/>
            <a:ext cx="1965960" cy="147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fbeeldingsresultaat voor new jersey beton">
            <a:extLst>
              <a:ext uri="{FF2B5EF4-FFF2-40B4-BE49-F238E27FC236}">
                <a16:creationId xmlns:a16="http://schemas.microsoft.com/office/drawing/2014/main" id="{244F0120-F930-4651-A073-7CD24C868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870" y="1212437"/>
            <a:ext cx="2842260" cy="149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fbeeldingsresultaat voor eurodal tegels">
            <a:extLst>
              <a:ext uri="{FF2B5EF4-FFF2-40B4-BE49-F238E27FC236}">
                <a16:creationId xmlns:a16="http://schemas.microsoft.com/office/drawing/2014/main" id="{13C08152-0631-4619-938C-132248503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112" y="214741"/>
            <a:ext cx="2382518" cy="357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fbeeldingsresultaat voor beton facade">
            <a:extLst>
              <a:ext uri="{FF2B5EF4-FFF2-40B4-BE49-F238E27FC236}">
                <a16:creationId xmlns:a16="http://schemas.microsoft.com/office/drawing/2014/main" id="{BFE41EE9-C551-42DB-A3AE-B28BDF400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418" y="3376992"/>
            <a:ext cx="2228854" cy="176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6ECFAE1-0D58-4603-BA5D-F21A990FAE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942" y="1887418"/>
            <a:ext cx="1458085" cy="1560767"/>
          </a:xfrm>
          <a:prstGeom prst="rect">
            <a:avLst/>
          </a:prstGeom>
        </p:spPr>
      </p:pic>
      <p:pic>
        <p:nvPicPr>
          <p:cNvPr id="9" name="Afbeelding 4" descr="Logo_Orbix_pos.png">
            <a:extLst>
              <a:ext uri="{FF2B5EF4-FFF2-40B4-BE49-F238E27FC236}">
                <a16:creationId xmlns:a16="http://schemas.microsoft.com/office/drawing/2014/main" id="{1EDFA1E4-ED26-46C9-A87B-7F1E81FABF3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4696" y="4737949"/>
            <a:ext cx="1008000" cy="34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40723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565045" y="311322"/>
            <a:ext cx="76114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>
                <a:solidFill>
                  <a:srgbClr val="A9CBBD"/>
                </a:solidFill>
              </a:rPr>
              <a:t>Mobile testing unit</a:t>
            </a:r>
          </a:p>
          <a:p>
            <a:r>
              <a:rPr lang="en-IE" sz="3600" b="1" dirty="0">
                <a:solidFill>
                  <a:srgbClr val="A9CBBD"/>
                </a:solidFill>
              </a:rPr>
              <a:t>&amp; Pilot plant Farciennes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E717F5D-335F-42C7-90D5-48CD5E340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65" y="2640942"/>
            <a:ext cx="4520252" cy="233779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5D66353-D186-44B5-A569-1929EF7CC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0728" y="133013"/>
            <a:ext cx="3204816" cy="243002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AD0F5D3-4EE1-4085-9B2D-B34D0787F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0728" y="2640942"/>
            <a:ext cx="3204816" cy="2338809"/>
          </a:xfrm>
          <a:prstGeom prst="rect">
            <a:avLst/>
          </a:prstGeom>
        </p:spPr>
      </p:pic>
      <p:pic>
        <p:nvPicPr>
          <p:cNvPr id="7" name="Afbeelding 4" descr="Logo_Orbix_pos.png">
            <a:extLst>
              <a:ext uri="{FF2B5EF4-FFF2-40B4-BE49-F238E27FC236}">
                <a16:creationId xmlns:a16="http://schemas.microsoft.com/office/drawing/2014/main" id="{188BC0BA-A396-4AC1-9FEB-5539DF668D0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1642" y="4604728"/>
            <a:ext cx="1098460" cy="37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14006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D5E11F84-7EB7-4AAA-9021-6EEA82462261}"/>
              </a:ext>
            </a:extLst>
          </p:cNvPr>
          <p:cNvSpPr txBox="1">
            <a:spLocks noChangeArrowheads="1"/>
          </p:cNvSpPr>
          <p:nvPr/>
        </p:nvSpPr>
        <p:spPr>
          <a:xfrm>
            <a:off x="-63475" y="-52992"/>
            <a:ext cx="4757808" cy="45709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762000"/>
            <a:r>
              <a:rPr lang="en-US" sz="2800" b="1" dirty="0" err="1">
                <a:solidFill>
                  <a:srgbClr val="FFFFFF"/>
                </a:solidFill>
              </a:rPr>
              <a:t>Carbinox</a:t>
            </a:r>
            <a:r>
              <a:rPr lang="en-US" sz="2800" b="1" dirty="0">
                <a:solidFill>
                  <a:srgbClr val="FFFFFF"/>
                </a:solidFill>
              </a:rPr>
              <a:t> - CO</a:t>
            </a:r>
            <a:r>
              <a:rPr lang="en-US" sz="2800" b="1" baseline="-25000" dirty="0">
                <a:solidFill>
                  <a:srgbClr val="FFFFFF"/>
                </a:solidFill>
              </a:rPr>
              <a:t>2</a:t>
            </a:r>
            <a:r>
              <a:rPr lang="en-US" sz="2800" b="1" dirty="0">
                <a:solidFill>
                  <a:srgbClr val="FFFFFF"/>
                </a:solidFill>
              </a:rPr>
              <a:t> balance 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CE67C06A-970C-4B4A-8BCA-CC658FDC825C}"/>
              </a:ext>
            </a:extLst>
          </p:cNvPr>
          <p:cNvSpPr txBox="1">
            <a:spLocks noChangeArrowheads="1"/>
          </p:cNvSpPr>
          <p:nvPr/>
        </p:nvSpPr>
        <p:spPr>
          <a:xfrm>
            <a:off x="3506502" y="1487613"/>
            <a:ext cx="4857568" cy="230068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62000">
              <a:spcAft>
                <a:spcPct val="10000"/>
              </a:spcAft>
            </a:pPr>
            <a:r>
              <a:rPr lang="nl-BE" sz="1400" dirty="0">
                <a:solidFill>
                  <a:srgbClr val="FFFFFF"/>
                </a:solidFill>
              </a:rPr>
              <a:t>Steel mill:	</a:t>
            </a:r>
            <a:r>
              <a:rPr lang="nl-BE" sz="1400" b="1" dirty="0">
                <a:solidFill>
                  <a:srgbClr val="FC0018"/>
                </a:solidFill>
              </a:rPr>
              <a:t>0,0</a:t>
            </a:r>
            <a:r>
              <a:rPr lang="nl-BE" sz="1400" b="1" dirty="0">
                <a:solidFill>
                  <a:srgbClr val="008000"/>
                </a:solidFill>
              </a:rPr>
              <a:t>  </a:t>
            </a:r>
            <a:r>
              <a:rPr lang="nl-BE" sz="1400" dirty="0">
                <a:solidFill>
                  <a:srgbClr val="FFFFFF"/>
                </a:solidFill>
              </a:rPr>
              <a:t>kg  CO</a:t>
            </a:r>
            <a:r>
              <a:rPr lang="nl-BE" sz="1400" baseline="-25000" dirty="0">
                <a:solidFill>
                  <a:srgbClr val="FFFFFF"/>
                </a:solidFill>
              </a:rPr>
              <a:t>2</a:t>
            </a:r>
            <a:r>
              <a:rPr lang="nl-BE" sz="1400" dirty="0">
                <a:solidFill>
                  <a:srgbClr val="FFFFFF"/>
                </a:solidFill>
              </a:rPr>
              <a:t>/ton </a:t>
            </a:r>
            <a:r>
              <a:rPr lang="nl-BE" sz="1400" dirty="0" err="1">
                <a:solidFill>
                  <a:srgbClr val="FFFFFF"/>
                </a:solidFill>
              </a:rPr>
              <a:t>Carbinox</a:t>
            </a:r>
            <a:endParaRPr lang="nl-BE" sz="1400" dirty="0">
              <a:solidFill>
                <a:srgbClr val="FFFFFF"/>
              </a:solidFill>
            </a:endParaRPr>
          </a:p>
          <a:p>
            <a:pPr lvl="1" defTabSz="762000">
              <a:spcAft>
                <a:spcPct val="10000"/>
              </a:spcAft>
              <a:buFont typeface="Wingdings" pitchFamily="2" charset="2"/>
              <a:buNone/>
            </a:pPr>
            <a:endParaRPr lang="nl-BE" sz="1400" baseline="30000" dirty="0">
              <a:solidFill>
                <a:srgbClr val="FFFFFF"/>
              </a:solidFill>
            </a:endParaRPr>
          </a:p>
          <a:p>
            <a:pPr lvl="1" defTabSz="762000">
              <a:spcAft>
                <a:spcPct val="10000"/>
              </a:spcAft>
              <a:buFont typeface="Wingdings" pitchFamily="2" charset="2"/>
              <a:buNone/>
            </a:pPr>
            <a:endParaRPr lang="en-US" sz="1400" baseline="30000" dirty="0">
              <a:solidFill>
                <a:srgbClr val="FFFFFF"/>
              </a:solidFill>
            </a:endParaRPr>
          </a:p>
          <a:p>
            <a:pPr defTabSz="762000">
              <a:spcAft>
                <a:spcPct val="10000"/>
              </a:spcAft>
            </a:pPr>
            <a:r>
              <a:rPr lang="en-US" sz="1400" dirty="0">
                <a:solidFill>
                  <a:srgbClr val="FFFFFF"/>
                </a:solidFill>
              </a:rPr>
              <a:t>Grinding, </a:t>
            </a:r>
            <a:r>
              <a:rPr lang="mr-IN" sz="1400" dirty="0">
                <a:solidFill>
                  <a:srgbClr val="FFFFFF"/>
                </a:solidFill>
              </a:rPr>
              <a:t>…</a:t>
            </a:r>
            <a:r>
              <a:rPr lang="en-US" sz="1400" dirty="0">
                <a:solidFill>
                  <a:srgbClr val="FFFFFF"/>
                </a:solidFill>
              </a:rPr>
              <a:t>:       </a:t>
            </a:r>
            <a:r>
              <a:rPr lang="en-US" sz="1400" dirty="0">
                <a:solidFill>
                  <a:srgbClr val="FC0018"/>
                </a:solidFill>
              </a:rPr>
              <a:t>9,3</a:t>
            </a:r>
            <a:r>
              <a:rPr lang="en-US" sz="1400" dirty="0">
                <a:solidFill>
                  <a:srgbClr val="FFFFFF"/>
                </a:solidFill>
              </a:rPr>
              <a:t> kg  </a:t>
            </a:r>
            <a:r>
              <a:rPr lang="nl-BE" sz="1400" dirty="0">
                <a:solidFill>
                  <a:srgbClr val="FFFFFF"/>
                </a:solidFill>
              </a:rPr>
              <a:t>CO</a:t>
            </a:r>
            <a:r>
              <a:rPr lang="nl-BE" sz="1400" baseline="-25000" dirty="0">
                <a:solidFill>
                  <a:srgbClr val="FFFFFF"/>
                </a:solidFill>
              </a:rPr>
              <a:t>2</a:t>
            </a:r>
            <a:r>
              <a:rPr lang="nl-BE" sz="1400" dirty="0">
                <a:solidFill>
                  <a:srgbClr val="FFFFFF"/>
                </a:solidFill>
              </a:rPr>
              <a:t>/ton </a:t>
            </a:r>
            <a:r>
              <a:rPr lang="nl-BE" sz="1400" dirty="0" err="1">
                <a:solidFill>
                  <a:srgbClr val="FFFFFF"/>
                </a:solidFill>
              </a:rPr>
              <a:t>Carbinox</a:t>
            </a:r>
            <a:endParaRPr lang="nl-BE" sz="1400" dirty="0">
              <a:solidFill>
                <a:srgbClr val="FFFFFF"/>
              </a:solidFill>
            </a:endParaRPr>
          </a:p>
          <a:p>
            <a:pPr defTabSz="762000">
              <a:spcAft>
                <a:spcPct val="10000"/>
              </a:spcAft>
            </a:pPr>
            <a:endParaRPr lang="nl-BE" sz="1400" dirty="0">
              <a:solidFill>
                <a:srgbClr val="FFFFFF"/>
              </a:solidFill>
            </a:endParaRPr>
          </a:p>
          <a:p>
            <a:pPr defTabSz="762000">
              <a:spcAft>
                <a:spcPct val="10000"/>
              </a:spcAft>
            </a:pPr>
            <a:r>
              <a:rPr lang="nl-BE" sz="1400" dirty="0">
                <a:solidFill>
                  <a:srgbClr val="FFFFFF"/>
                </a:solidFill>
              </a:rPr>
              <a:t>Conditioning:     </a:t>
            </a:r>
            <a:r>
              <a:rPr lang="nl-BE" sz="1400" dirty="0">
                <a:solidFill>
                  <a:srgbClr val="FC0018"/>
                </a:solidFill>
              </a:rPr>
              <a:t>67,6</a:t>
            </a:r>
            <a:r>
              <a:rPr lang="nl-BE" sz="1400" dirty="0">
                <a:solidFill>
                  <a:srgbClr val="FFFFFF"/>
                </a:solidFill>
              </a:rPr>
              <a:t> </a:t>
            </a:r>
            <a:r>
              <a:rPr lang="en-US" sz="1400" dirty="0">
                <a:solidFill>
                  <a:srgbClr val="FFFFFF"/>
                </a:solidFill>
              </a:rPr>
              <a:t>kg </a:t>
            </a:r>
            <a:r>
              <a:rPr lang="nl-BE" sz="1400" dirty="0">
                <a:solidFill>
                  <a:srgbClr val="FFFFFF"/>
                </a:solidFill>
              </a:rPr>
              <a:t>CO</a:t>
            </a:r>
            <a:r>
              <a:rPr lang="nl-BE" sz="1400" baseline="-25000" dirty="0">
                <a:solidFill>
                  <a:srgbClr val="FFFFFF"/>
                </a:solidFill>
              </a:rPr>
              <a:t>2</a:t>
            </a:r>
            <a:r>
              <a:rPr lang="nl-BE" sz="1400" dirty="0">
                <a:solidFill>
                  <a:srgbClr val="FFFFFF"/>
                </a:solidFill>
              </a:rPr>
              <a:t>/ton </a:t>
            </a:r>
            <a:r>
              <a:rPr lang="nl-BE" sz="1400" dirty="0" err="1">
                <a:solidFill>
                  <a:srgbClr val="FFFFFF"/>
                </a:solidFill>
              </a:rPr>
              <a:t>Carbinox</a:t>
            </a:r>
            <a:endParaRPr lang="nl-BE" sz="1400" dirty="0">
              <a:solidFill>
                <a:srgbClr val="FFFFFF"/>
              </a:solidFill>
            </a:endParaRPr>
          </a:p>
          <a:p>
            <a:pPr lvl="1" defTabSz="762000">
              <a:spcAft>
                <a:spcPct val="10000"/>
              </a:spcAft>
              <a:buFont typeface="Wingdings" pitchFamily="2" charset="2"/>
              <a:buNone/>
            </a:pPr>
            <a:endParaRPr lang="nl-BE" sz="1400" dirty="0">
              <a:solidFill>
                <a:srgbClr val="FFFFFF"/>
              </a:solidFill>
            </a:endParaRPr>
          </a:p>
          <a:p>
            <a:pPr defTabSz="762000">
              <a:spcAft>
                <a:spcPct val="10000"/>
              </a:spcAft>
            </a:pPr>
            <a:r>
              <a:rPr lang="nl-BE" sz="1400" dirty="0">
                <a:solidFill>
                  <a:srgbClr val="FFFFFF"/>
                </a:solidFill>
              </a:rPr>
              <a:t>Total:                 </a:t>
            </a:r>
            <a:r>
              <a:rPr lang="nl-BE" sz="1400" dirty="0">
                <a:solidFill>
                  <a:srgbClr val="008000"/>
                </a:solidFill>
              </a:rPr>
              <a:t> </a:t>
            </a:r>
            <a:r>
              <a:rPr lang="nl-BE" sz="1400" dirty="0">
                <a:solidFill>
                  <a:srgbClr val="FC0018"/>
                </a:solidFill>
              </a:rPr>
              <a:t>76,9</a:t>
            </a:r>
            <a:r>
              <a:rPr lang="nl-BE" sz="1400" dirty="0">
                <a:solidFill>
                  <a:srgbClr val="008000"/>
                </a:solidFill>
              </a:rPr>
              <a:t>  </a:t>
            </a:r>
            <a:r>
              <a:rPr lang="nl-BE" sz="1400" dirty="0">
                <a:solidFill>
                  <a:srgbClr val="FFFFFF"/>
                </a:solidFill>
              </a:rPr>
              <a:t>kg CO</a:t>
            </a:r>
            <a:r>
              <a:rPr lang="nl-BE" sz="1400" baseline="-25000" dirty="0">
                <a:solidFill>
                  <a:srgbClr val="FFFFFF"/>
                </a:solidFill>
              </a:rPr>
              <a:t>2</a:t>
            </a:r>
            <a:r>
              <a:rPr lang="nl-BE" sz="1400" dirty="0">
                <a:solidFill>
                  <a:srgbClr val="FFFFFF"/>
                </a:solidFill>
              </a:rPr>
              <a:t>/ton </a:t>
            </a:r>
            <a:r>
              <a:rPr lang="nl-BE" sz="1400" dirty="0" err="1">
                <a:solidFill>
                  <a:srgbClr val="FFFFFF"/>
                </a:solidFill>
              </a:rPr>
              <a:t>Carbinox</a:t>
            </a:r>
            <a:endParaRPr lang="nl-BE" sz="1400" dirty="0">
              <a:solidFill>
                <a:srgbClr val="FFFFFF"/>
              </a:solidFill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2B916D0B-DE61-4E11-A358-A4903D5C5E6B}"/>
              </a:ext>
            </a:extLst>
          </p:cNvPr>
          <p:cNvSpPr txBox="1">
            <a:spLocks noChangeArrowheads="1"/>
          </p:cNvSpPr>
          <p:nvPr/>
        </p:nvSpPr>
        <p:spPr>
          <a:xfrm>
            <a:off x="3986123" y="453088"/>
            <a:ext cx="4757808" cy="56974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762000"/>
            <a:r>
              <a:rPr lang="en-US" sz="2000" b="1" dirty="0">
                <a:solidFill>
                  <a:srgbClr val="FFFFFF"/>
                </a:solidFill>
              </a:rPr>
              <a:t>CO</a:t>
            </a:r>
            <a:r>
              <a:rPr lang="en-US" sz="2000" b="1" baseline="-25000" dirty="0">
                <a:solidFill>
                  <a:srgbClr val="FFFFFF"/>
                </a:solidFill>
              </a:rPr>
              <a:t>2</a:t>
            </a:r>
            <a:r>
              <a:rPr lang="en-US" sz="2000" b="1" dirty="0">
                <a:solidFill>
                  <a:srgbClr val="FFFFFF"/>
                </a:solidFill>
              </a:rPr>
              <a:t> capture with </a:t>
            </a:r>
            <a:r>
              <a:rPr lang="en-US" sz="1800" b="1" dirty="0" err="1">
                <a:solidFill>
                  <a:srgbClr val="FFFFFF"/>
                </a:solidFill>
              </a:rPr>
              <a:t>Carbinox</a:t>
            </a:r>
            <a:endParaRPr lang="en-US" sz="1800" b="1" dirty="0">
              <a:solidFill>
                <a:srgbClr val="FFFFFF"/>
              </a:solidFill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05F264F1-4D23-49F9-9FCB-851DF6804B72}"/>
              </a:ext>
            </a:extLst>
          </p:cNvPr>
          <p:cNvSpPr txBox="1">
            <a:spLocks noChangeArrowheads="1"/>
          </p:cNvSpPr>
          <p:nvPr/>
        </p:nvSpPr>
        <p:spPr>
          <a:xfrm>
            <a:off x="2831947" y="910187"/>
            <a:ext cx="4857568" cy="39017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62000">
              <a:spcAft>
                <a:spcPct val="10000"/>
              </a:spcAft>
              <a:buFont typeface="Arial"/>
              <a:buNone/>
            </a:pPr>
            <a:r>
              <a:rPr lang="nl-BE" sz="1400" dirty="0">
                <a:solidFill>
                  <a:srgbClr val="FFFF00"/>
                </a:solidFill>
              </a:rPr>
              <a:t>	                  -15</a:t>
            </a:r>
            <a:r>
              <a:rPr lang="nl-BE" sz="1400" b="1" dirty="0">
                <a:solidFill>
                  <a:srgbClr val="FFFF00"/>
                </a:solidFill>
              </a:rPr>
              <a:t>0,0  </a:t>
            </a:r>
            <a:r>
              <a:rPr lang="nl-BE" sz="1400" dirty="0">
                <a:solidFill>
                  <a:srgbClr val="FFFF00"/>
                </a:solidFill>
              </a:rPr>
              <a:t>kg  CO</a:t>
            </a:r>
            <a:r>
              <a:rPr lang="nl-BE" sz="1400" baseline="-25000" dirty="0">
                <a:solidFill>
                  <a:srgbClr val="FFFF00"/>
                </a:solidFill>
              </a:rPr>
              <a:t>2</a:t>
            </a:r>
            <a:r>
              <a:rPr lang="nl-BE" sz="1400" dirty="0">
                <a:solidFill>
                  <a:srgbClr val="FFFF00"/>
                </a:solidFill>
              </a:rPr>
              <a:t>/ton </a:t>
            </a:r>
            <a:r>
              <a:rPr lang="nl-BE" sz="1400" dirty="0" err="1">
                <a:solidFill>
                  <a:srgbClr val="FFFF00"/>
                </a:solidFill>
              </a:rPr>
              <a:t>Carbinox</a:t>
            </a:r>
            <a:endParaRPr lang="nl-BE" sz="1400" dirty="0">
              <a:solidFill>
                <a:srgbClr val="FFFF00"/>
              </a:solidFill>
            </a:endParaRPr>
          </a:p>
          <a:p>
            <a:pPr lvl="1" defTabSz="762000">
              <a:spcAft>
                <a:spcPct val="10000"/>
              </a:spcAft>
              <a:buFont typeface="Wingdings" pitchFamily="2" charset="2"/>
              <a:buNone/>
            </a:pPr>
            <a:endParaRPr lang="nl-BE" sz="1400" baseline="30000" dirty="0">
              <a:solidFill>
                <a:srgbClr val="FFFFFF"/>
              </a:solidFill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BAC8B8AB-B204-4B27-A2F1-00785F4530AB}"/>
              </a:ext>
            </a:extLst>
          </p:cNvPr>
          <p:cNvSpPr txBox="1">
            <a:spLocks noChangeArrowheads="1"/>
          </p:cNvSpPr>
          <p:nvPr/>
        </p:nvSpPr>
        <p:spPr>
          <a:xfrm>
            <a:off x="3328414" y="4120670"/>
            <a:ext cx="4002154" cy="390173"/>
          </a:xfrm>
          <a:prstGeom prst="rect">
            <a:avLst/>
          </a:prstGeom>
          <a:solidFill>
            <a:srgbClr val="FFC000"/>
          </a:solidFill>
        </p:spPr>
        <p:txBody>
          <a:bodyPr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762000"/>
            <a:r>
              <a:rPr lang="en-US" sz="2000" b="1" dirty="0">
                <a:solidFill>
                  <a:schemeClr val="bg1"/>
                </a:solidFill>
              </a:rPr>
              <a:t>Total:               </a:t>
            </a:r>
            <a:r>
              <a:rPr lang="en-US" sz="1400" b="1" dirty="0">
                <a:solidFill>
                  <a:schemeClr val="bg1"/>
                </a:solidFill>
                <a:latin typeface="+mn-lt"/>
              </a:rPr>
              <a:t>- 73,1 kg CO</a:t>
            </a:r>
            <a:r>
              <a:rPr lang="en-US" sz="1400" b="1" baseline="-25000" dirty="0">
                <a:solidFill>
                  <a:schemeClr val="bg1"/>
                </a:solidFill>
                <a:latin typeface="+mn-lt"/>
              </a:rPr>
              <a:t>2</a:t>
            </a:r>
            <a:r>
              <a:rPr lang="en-US" sz="1400" b="1" dirty="0">
                <a:solidFill>
                  <a:schemeClr val="bg1"/>
                </a:solidFill>
                <a:latin typeface="+mn-lt"/>
              </a:rPr>
              <a:t> / ton </a:t>
            </a:r>
            <a:r>
              <a:rPr lang="en-US" sz="1400" b="1" dirty="0" err="1">
                <a:solidFill>
                  <a:schemeClr val="bg1"/>
                </a:solidFill>
                <a:latin typeface="+mn-lt"/>
              </a:rPr>
              <a:t>Carbinox</a:t>
            </a:r>
            <a:r>
              <a:rPr lang="en-US" sz="1400" b="1" dirty="0">
                <a:solidFill>
                  <a:schemeClr val="bg1"/>
                </a:solidFill>
                <a:latin typeface="+mn-lt"/>
              </a:rPr>
              <a:t>   </a:t>
            </a:r>
            <a:endParaRPr lang="en-US" sz="1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Afbeelding 4" descr="Logo_Orbix_pos.png">
            <a:extLst>
              <a:ext uri="{FF2B5EF4-FFF2-40B4-BE49-F238E27FC236}">
                <a16:creationId xmlns:a16="http://schemas.microsoft.com/office/drawing/2014/main" id="{F20022C4-AF00-483D-BA3F-1A7228F05A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4696" y="14432"/>
            <a:ext cx="1008000" cy="34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22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Logo_Orbix_p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529" y="4642834"/>
            <a:ext cx="1198118" cy="405147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0" y="173864"/>
            <a:ext cx="78432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BE" sz="800" b="1" dirty="0">
              <a:solidFill>
                <a:schemeClr val="bg1"/>
              </a:solidFill>
            </a:endParaRPr>
          </a:p>
          <a:p>
            <a:r>
              <a:rPr lang="nl-BE" b="1" dirty="0">
                <a:solidFill>
                  <a:schemeClr val="bg1"/>
                </a:solidFill>
              </a:rPr>
              <a:t>	</a:t>
            </a:r>
            <a:r>
              <a:rPr lang="nl-BE" sz="3600" b="1" dirty="0">
                <a:solidFill>
                  <a:srgbClr val="71A58D"/>
                </a:solidFill>
              </a:rPr>
              <a:t> </a:t>
            </a:r>
            <a:r>
              <a:rPr lang="en-CA" sz="3600" b="1" dirty="0" err="1">
                <a:solidFill>
                  <a:srgbClr val="71A58D"/>
                </a:solidFill>
              </a:rPr>
              <a:t>Carbstone</a:t>
            </a:r>
            <a:r>
              <a:rPr lang="en-CA" sz="3600" b="1" dirty="0">
                <a:solidFill>
                  <a:srgbClr val="71A58D"/>
                </a:solidFill>
              </a:rPr>
              <a:t>, CO</a:t>
            </a:r>
            <a:r>
              <a:rPr lang="en-CA" sz="2400" b="1" dirty="0">
                <a:solidFill>
                  <a:srgbClr val="71A58D"/>
                </a:solidFill>
              </a:rPr>
              <a:t>2</a:t>
            </a:r>
            <a:r>
              <a:rPr lang="en-CA" sz="3600" b="1" dirty="0">
                <a:solidFill>
                  <a:srgbClr val="71A58D"/>
                </a:solidFill>
              </a:rPr>
              <a:t> balance</a:t>
            </a:r>
          </a:p>
          <a:p>
            <a:pPr algn="ctr"/>
            <a:endParaRPr lang="nl-BE" b="1" dirty="0">
              <a:solidFill>
                <a:schemeClr val="bg1"/>
              </a:solidFill>
            </a:endParaRPr>
          </a:p>
          <a:p>
            <a:pPr algn="ctr"/>
            <a:endParaRPr lang="nl-BE" b="1" dirty="0">
              <a:solidFill>
                <a:schemeClr val="bg1"/>
              </a:solidFill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1767328" y="1114185"/>
            <a:ext cx="6600584" cy="3721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62000">
              <a:spcAft>
                <a:spcPct val="10000"/>
              </a:spcAft>
            </a:pPr>
            <a:r>
              <a:rPr lang="en-GB" sz="2200" b="1" dirty="0"/>
              <a:t>CO</a:t>
            </a:r>
            <a:r>
              <a:rPr lang="en-GB" sz="2200" b="1" baseline="-25000" dirty="0"/>
              <a:t>2</a:t>
            </a:r>
            <a:r>
              <a:rPr lang="en-GB" sz="2200" b="1" dirty="0"/>
              <a:t>-binding during production: </a:t>
            </a:r>
          </a:p>
          <a:p>
            <a:pPr lvl="1" defTabSz="762000">
              <a:spcAft>
                <a:spcPct val="10000"/>
              </a:spcAft>
            </a:pPr>
            <a:r>
              <a:rPr lang="en-GB" sz="2200" b="1" dirty="0"/>
              <a:t>	</a:t>
            </a:r>
            <a:r>
              <a:rPr lang="en-GB" sz="2200" b="1" dirty="0">
                <a:solidFill>
                  <a:srgbClr val="FF0000"/>
                </a:solidFill>
              </a:rPr>
              <a:t>-0,30 ton </a:t>
            </a:r>
            <a:r>
              <a:rPr lang="en-GB" sz="2200" b="1" dirty="0"/>
              <a:t>CO</a:t>
            </a:r>
            <a:r>
              <a:rPr lang="en-GB" sz="2200" b="1" baseline="-25000" dirty="0"/>
              <a:t>2</a:t>
            </a:r>
            <a:r>
              <a:rPr lang="en-GB" sz="2200" b="1" dirty="0"/>
              <a:t>/m</a:t>
            </a:r>
            <a:r>
              <a:rPr lang="en-GB" sz="2200" b="1" baseline="30000" dirty="0"/>
              <a:t>3</a:t>
            </a:r>
            <a:r>
              <a:rPr lang="en-GB" sz="2200" b="1" dirty="0"/>
              <a:t> Carbstone blocks</a:t>
            </a:r>
            <a:endParaRPr lang="en-GB" sz="2200" b="1" baseline="30000" dirty="0"/>
          </a:p>
          <a:p>
            <a:pPr defTabSz="762000">
              <a:spcAft>
                <a:spcPct val="10000"/>
              </a:spcAft>
            </a:pPr>
            <a:r>
              <a:rPr lang="en-GB" sz="2200" b="1" dirty="0"/>
              <a:t>CO</a:t>
            </a:r>
            <a:r>
              <a:rPr lang="en-GB" sz="2200" b="1" baseline="-25000" dirty="0"/>
              <a:t>2</a:t>
            </a:r>
            <a:r>
              <a:rPr lang="en-GB" sz="2200" b="1" dirty="0"/>
              <a:t> produced during production:</a:t>
            </a:r>
          </a:p>
          <a:p>
            <a:pPr lvl="1" defTabSz="762000">
              <a:spcAft>
                <a:spcPct val="10000"/>
              </a:spcAft>
            </a:pPr>
            <a:r>
              <a:rPr lang="en-GB" sz="2200" b="1" dirty="0"/>
              <a:t>	</a:t>
            </a:r>
            <a:r>
              <a:rPr lang="en-GB" sz="2200" b="1" dirty="0">
                <a:solidFill>
                  <a:srgbClr val="0070C0"/>
                </a:solidFill>
              </a:rPr>
              <a:t>+0,08 ton </a:t>
            </a:r>
            <a:r>
              <a:rPr lang="en-GB" sz="2200" b="1" dirty="0"/>
              <a:t>CO</a:t>
            </a:r>
            <a:r>
              <a:rPr lang="en-GB" sz="2200" b="1" baseline="-25000" dirty="0"/>
              <a:t>2</a:t>
            </a:r>
            <a:r>
              <a:rPr lang="en-GB" sz="2200" b="1" dirty="0"/>
              <a:t>/m</a:t>
            </a:r>
            <a:r>
              <a:rPr lang="en-GB" sz="2200" b="1" baseline="30000" dirty="0"/>
              <a:t>3</a:t>
            </a:r>
            <a:r>
              <a:rPr lang="en-GB" sz="2200" b="1" dirty="0"/>
              <a:t> (energy demand 200 kWh/m</a:t>
            </a:r>
            <a:r>
              <a:rPr lang="en-GB" sz="2200" b="1" baseline="30000" dirty="0"/>
              <a:t>3</a:t>
            </a:r>
            <a:r>
              <a:rPr lang="en-GB" sz="2200" b="1" dirty="0"/>
              <a:t>)</a:t>
            </a:r>
          </a:p>
          <a:p>
            <a:pPr defTabSz="762000">
              <a:spcAft>
                <a:spcPct val="10000"/>
              </a:spcAft>
            </a:pPr>
            <a:r>
              <a:rPr lang="en-GB" sz="2200" b="1" dirty="0"/>
              <a:t>CO</a:t>
            </a:r>
            <a:r>
              <a:rPr lang="en-GB" sz="2200" b="1" baseline="-25000" dirty="0"/>
              <a:t>2</a:t>
            </a:r>
            <a:r>
              <a:rPr lang="en-GB" sz="2200" b="1" dirty="0"/>
              <a:t> saved by not using cement: </a:t>
            </a:r>
          </a:p>
          <a:p>
            <a:pPr lvl="1" defTabSz="762000">
              <a:spcAft>
                <a:spcPct val="10000"/>
              </a:spcAft>
            </a:pPr>
            <a:r>
              <a:rPr lang="en-GB" sz="2200" b="1" dirty="0"/>
              <a:t>	</a:t>
            </a:r>
            <a:r>
              <a:rPr lang="en-GB" sz="2200" b="1" dirty="0">
                <a:solidFill>
                  <a:srgbClr val="FF0000"/>
                </a:solidFill>
              </a:rPr>
              <a:t>-0,24 ton </a:t>
            </a:r>
            <a:r>
              <a:rPr lang="en-GB" sz="2200" b="1" dirty="0"/>
              <a:t>CO</a:t>
            </a:r>
            <a:r>
              <a:rPr lang="en-GB" sz="2200" b="1" baseline="-25000" dirty="0"/>
              <a:t>2</a:t>
            </a:r>
            <a:r>
              <a:rPr lang="en-GB" sz="2200" b="1" dirty="0"/>
              <a:t>/m</a:t>
            </a:r>
            <a:r>
              <a:rPr lang="en-GB" sz="2200" b="1" baseline="30000" dirty="0"/>
              <a:t>3 </a:t>
            </a:r>
            <a:r>
              <a:rPr lang="en-GB" sz="2200" b="1" dirty="0"/>
              <a:t>concrete block</a:t>
            </a:r>
          </a:p>
          <a:p>
            <a:pPr lvl="1" defTabSz="762000">
              <a:spcAft>
                <a:spcPct val="10000"/>
              </a:spcAft>
            </a:pPr>
            <a:endParaRPr lang="en-GB" sz="2200" b="1" dirty="0"/>
          </a:p>
          <a:p>
            <a:pPr defTabSz="762000">
              <a:spcAft>
                <a:spcPct val="10000"/>
              </a:spcAft>
            </a:pPr>
            <a:r>
              <a:rPr lang="en-GB" sz="2200" b="1" dirty="0"/>
              <a:t>Total CO</a:t>
            </a:r>
            <a:r>
              <a:rPr lang="en-GB" sz="2200" b="1" baseline="-25000" dirty="0"/>
              <a:t>2</a:t>
            </a:r>
            <a:r>
              <a:rPr lang="en-GB" sz="2200" b="1" dirty="0"/>
              <a:t> balance:</a:t>
            </a:r>
          </a:p>
          <a:p>
            <a:pPr lvl="1" defTabSz="762000">
              <a:spcAft>
                <a:spcPct val="10000"/>
              </a:spcAft>
            </a:pPr>
            <a:r>
              <a:rPr lang="en-GB" sz="2200" b="1" dirty="0"/>
              <a:t>	</a:t>
            </a:r>
            <a:r>
              <a:rPr lang="en-GB" sz="2200" b="1" dirty="0">
                <a:solidFill>
                  <a:srgbClr val="FF0000"/>
                </a:solidFill>
              </a:rPr>
              <a:t>-0.46 ton </a:t>
            </a:r>
            <a:r>
              <a:rPr lang="en-GB" sz="2200" b="1" dirty="0"/>
              <a:t>CO</a:t>
            </a:r>
            <a:r>
              <a:rPr lang="en-GB" sz="2200" b="1" baseline="-25000" dirty="0"/>
              <a:t>2</a:t>
            </a:r>
            <a:r>
              <a:rPr lang="en-GB" sz="2200" b="1" dirty="0"/>
              <a:t>/m</a:t>
            </a:r>
            <a:r>
              <a:rPr lang="en-GB" sz="2200" b="1" baseline="30000" dirty="0"/>
              <a:t>3 </a:t>
            </a:r>
            <a:r>
              <a:rPr lang="en-GB" sz="2200" b="1" dirty="0"/>
              <a:t>concrete block</a:t>
            </a:r>
          </a:p>
          <a:p>
            <a:pPr lvl="1" defTabSz="762000">
              <a:spcAft>
                <a:spcPct val="10000"/>
              </a:spcAft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57746066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el 1"/>
          <p:cNvSpPr>
            <a:spLocks noGrp="1"/>
          </p:cNvSpPr>
          <p:nvPr>
            <p:ph type="title"/>
          </p:nvPr>
        </p:nvSpPr>
        <p:spPr>
          <a:xfrm>
            <a:off x="557811" y="-5358"/>
            <a:ext cx="7738464" cy="857250"/>
          </a:xfrm>
        </p:spPr>
        <p:txBody>
          <a:bodyPr>
            <a:normAutofit/>
          </a:bodyPr>
          <a:lstStyle/>
          <a:p>
            <a:pPr eaLnBrk="1" hangingPunct="1"/>
            <a:r>
              <a:rPr lang="nl-BE" sz="3000" dirty="0">
                <a:solidFill>
                  <a:srgbClr val="71A58D"/>
                </a:solidFill>
                <a:latin typeface="Avenir Light"/>
                <a:cs typeface="Avenir Light"/>
              </a:rPr>
              <a:t>Partnerships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046467-3999-444D-A550-183AE8C5E061}"/>
              </a:ext>
            </a:extLst>
          </p:cNvPr>
          <p:cNvGrpSpPr/>
          <p:nvPr/>
        </p:nvGrpSpPr>
        <p:grpSpPr>
          <a:xfrm>
            <a:off x="1123949" y="1453325"/>
            <a:ext cx="5241751" cy="2194714"/>
            <a:chOff x="1056159" y="1576983"/>
            <a:chExt cx="5717308" cy="2722960"/>
          </a:xfrm>
        </p:grpSpPr>
        <p:pic>
          <p:nvPicPr>
            <p:cNvPr id="12" name="Picture 6" descr="http://t0.gstatic.com/images?q=tbn:ANd9GcR8PwSIbP7XkCh2K6MkIHopwMxpZO_Ov5KAJP-suZlotkc8kk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159" y="3111810"/>
              <a:ext cx="857250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Afbeelding 11" descr="21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9448" y="1576983"/>
              <a:ext cx="1674019" cy="1123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3499" y="1815666"/>
              <a:ext cx="2015728" cy="377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2" descr="C:\Users\fb\Desktop\CSTC-Logo-RGB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4341" y="2982033"/>
              <a:ext cx="2319338" cy="988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5" descr="O:\Recherche et Développement\Carmat\Images\logo ISSeP HR.jp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8215" y="3025974"/>
              <a:ext cx="865585" cy="1273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6" descr="O:\Recherche et Développement\Carmat\Images\UCL_mention_pantone282.jp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5494" y="3103365"/>
              <a:ext cx="813197" cy="112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879E8ED-9E84-40AA-B48E-BB3FA28BD6C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b="9251"/>
          <a:stretch/>
        </p:blipFill>
        <p:spPr>
          <a:xfrm>
            <a:off x="6952927" y="1249024"/>
            <a:ext cx="1714335" cy="3570626"/>
          </a:xfrm>
          <a:prstGeom prst="rect">
            <a:avLst/>
          </a:prstGeom>
        </p:spPr>
      </p:pic>
      <p:pic>
        <p:nvPicPr>
          <p:cNvPr id="19" name="Afbeelding 4" descr="Logo_Orbix_pos.png">
            <a:extLst>
              <a:ext uri="{FF2B5EF4-FFF2-40B4-BE49-F238E27FC236}">
                <a16:creationId xmlns:a16="http://schemas.microsoft.com/office/drawing/2014/main" id="{777AFC5F-E2EB-46F9-949E-B8AB9FF7C17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949" y="1585422"/>
            <a:ext cx="1098460" cy="37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17170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rot="10800000" flipV="1">
            <a:off x="954741" y="1655463"/>
            <a:ext cx="7234518" cy="2983993"/>
          </a:xfrm>
        </p:spPr>
        <p:txBody>
          <a:bodyPr>
            <a:normAutofit/>
          </a:bodyPr>
          <a:lstStyle/>
          <a:p>
            <a:pPr algn="ctr"/>
            <a:r>
              <a:rPr lang="nl-NL" sz="4200" b="1" dirty="0">
                <a:solidFill>
                  <a:srgbClr val="6BA48D"/>
                </a:solidFill>
              </a:rPr>
              <a:t>Carbstone technology</a:t>
            </a:r>
            <a:br>
              <a:rPr lang="nl-NL" b="1" dirty="0">
                <a:solidFill>
                  <a:srgbClr val="6BA48D"/>
                </a:solidFill>
              </a:rPr>
            </a:br>
            <a:r>
              <a:rPr lang="nl-NL" b="1" dirty="0">
                <a:solidFill>
                  <a:srgbClr val="6BA48D"/>
                </a:solidFill>
              </a:rPr>
              <a:t>15 </a:t>
            </a:r>
            <a:r>
              <a:rPr lang="nl-NL" b="1" dirty="0" err="1">
                <a:solidFill>
                  <a:srgbClr val="6BA48D"/>
                </a:solidFill>
              </a:rPr>
              <a:t>years</a:t>
            </a:r>
            <a:r>
              <a:rPr lang="nl-NL" b="1" dirty="0">
                <a:solidFill>
                  <a:srgbClr val="6BA48D"/>
                </a:solidFill>
              </a:rPr>
              <a:t> of development</a:t>
            </a:r>
            <a:br>
              <a:rPr lang="nl-NL" b="1" dirty="0"/>
            </a:br>
            <a:br>
              <a:rPr lang="en-IE" sz="2400" b="1" dirty="0"/>
            </a:br>
            <a:r>
              <a:rPr lang="en-IE" sz="2200" b="1" dirty="0" err="1"/>
              <a:t>Orbix’s</a:t>
            </a:r>
            <a:r>
              <a:rPr lang="en-IE" sz="2200" b="1" dirty="0"/>
              <a:t> innovative </a:t>
            </a:r>
            <a:r>
              <a:rPr lang="en-IE" sz="2200" dirty="0"/>
              <a:t>technology </a:t>
            </a:r>
            <a:br>
              <a:rPr lang="en-IE" sz="2200" dirty="0"/>
            </a:br>
            <a:r>
              <a:rPr lang="en-IE" sz="2200" dirty="0"/>
              <a:t>using CO</a:t>
            </a:r>
            <a:r>
              <a:rPr lang="en-IE" sz="2200" baseline="-25000" dirty="0"/>
              <a:t>2</a:t>
            </a:r>
            <a:r>
              <a:rPr lang="en-IE" sz="2200" dirty="0"/>
              <a:t> and waste streams </a:t>
            </a:r>
            <a:br>
              <a:rPr lang="en-IE" sz="2200" dirty="0"/>
            </a:br>
            <a:r>
              <a:rPr lang="en-IE" sz="2200" dirty="0"/>
              <a:t>for making building materials</a:t>
            </a:r>
            <a:endParaRPr lang="en-IE" sz="2200" b="1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4EF836E-2FC8-42E3-A819-995900F5060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055" y="118662"/>
            <a:ext cx="2913888" cy="1883874"/>
          </a:xfrm>
          <a:prstGeom prst="rect">
            <a:avLst/>
          </a:prstGeom>
          <a:noFill/>
        </p:spPr>
      </p:pic>
      <p:pic>
        <p:nvPicPr>
          <p:cNvPr id="6" name="Picture 2" descr="logo Carbstone innovation">
            <a:extLst>
              <a:ext uri="{FF2B5EF4-FFF2-40B4-BE49-F238E27FC236}">
                <a16:creationId xmlns:a16="http://schemas.microsoft.com/office/drawing/2014/main" id="{0B70E32A-F917-46C6-9B4C-2D1CB72FD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593" y="4431486"/>
            <a:ext cx="4560813" cy="69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Logo_Orbix_pos.png">
            <a:extLst>
              <a:ext uri="{FF2B5EF4-FFF2-40B4-BE49-F238E27FC236}">
                <a16:creationId xmlns:a16="http://schemas.microsoft.com/office/drawing/2014/main" id="{9DA16B80-BE20-483A-8B54-263AC277B6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8161" y="4694935"/>
            <a:ext cx="1008000" cy="34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581712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/>
          <p:cNvSpPr txBox="1">
            <a:spLocks/>
          </p:cNvSpPr>
          <p:nvPr/>
        </p:nvSpPr>
        <p:spPr bwMode="auto">
          <a:xfrm>
            <a:off x="1918564" y="3388601"/>
            <a:ext cx="5724637" cy="1026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fr-BE" sz="1800" b="1" dirty="0">
                <a:solidFill>
                  <a:srgbClr val="71A58D"/>
                </a:solidFill>
                <a:latin typeface="Avenir Light"/>
                <a:cs typeface="Avenir Light"/>
              </a:rPr>
              <a:t>Tests in labo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fr-BE" sz="1800" b="1" dirty="0">
                <a:solidFill>
                  <a:srgbClr val="71A58D"/>
                </a:solidFill>
                <a:latin typeface="Avenir Light"/>
                <a:cs typeface="Avenir Light"/>
              </a:rPr>
              <a:t>Tests in pilot plant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fr-BE" sz="1800" b="1" dirty="0">
                <a:solidFill>
                  <a:srgbClr val="71A58D"/>
                </a:solidFill>
                <a:latin typeface="Avenir Light"/>
                <a:cs typeface="Avenir Light"/>
              </a:rPr>
              <a:t>Tests in mobile container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fr-BE" sz="1800" b="1" dirty="0">
                <a:solidFill>
                  <a:srgbClr val="71A58D"/>
                </a:solidFill>
                <a:latin typeface="Avenir Light"/>
                <a:cs typeface="Avenir Light"/>
              </a:rPr>
              <a:t>Patents -&gt; Licences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fr-BE" sz="1800" b="1" dirty="0" err="1">
                <a:solidFill>
                  <a:srgbClr val="71A58D"/>
                </a:solidFill>
                <a:latin typeface="Avenir Light"/>
                <a:cs typeface="Avenir Light"/>
              </a:rPr>
              <a:t>Industrial</a:t>
            </a:r>
            <a:r>
              <a:rPr lang="fr-BE" sz="1800" b="1" dirty="0">
                <a:solidFill>
                  <a:srgbClr val="71A58D"/>
                </a:solidFill>
                <a:latin typeface="Avenir Light"/>
                <a:cs typeface="Avenir Light"/>
              </a:rPr>
              <a:t> </a:t>
            </a:r>
            <a:r>
              <a:rPr lang="fr-BE" sz="1800" b="1" dirty="0" err="1">
                <a:solidFill>
                  <a:srgbClr val="71A58D"/>
                </a:solidFill>
                <a:latin typeface="Avenir Light"/>
                <a:cs typeface="Avenir Light"/>
              </a:rPr>
              <a:t>implementation</a:t>
            </a:r>
            <a:endParaRPr lang="fr-BE" sz="1800" b="1" dirty="0">
              <a:solidFill>
                <a:srgbClr val="71A58D"/>
              </a:solidFill>
              <a:latin typeface="Avenir Light"/>
              <a:cs typeface="Avenir Light"/>
            </a:endParaRPr>
          </a:p>
          <a:p>
            <a:pPr marL="0" indent="0" eaLnBrk="1" hangingPunct="1">
              <a:buNone/>
            </a:pPr>
            <a:endParaRPr lang="fr-BE" sz="1800" dirty="0">
              <a:solidFill>
                <a:schemeClr val="tx2">
                  <a:lumMod val="75000"/>
                </a:schemeClr>
              </a:solidFill>
              <a:latin typeface="Avenir Light"/>
              <a:cs typeface="Avenir Light"/>
            </a:endParaRPr>
          </a:p>
        </p:txBody>
      </p:sp>
      <p:grpSp>
        <p:nvGrpSpPr>
          <p:cNvPr id="7" name="Groupe 9"/>
          <p:cNvGrpSpPr/>
          <p:nvPr/>
        </p:nvGrpSpPr>
        <p:grpSpPr>
          <a:xfrm>
            <a:off x="1865497" y="950129"/>
            <a:ext cx="2268000" cy="2268000"/>
            <a:chOff x="1639856" y="1456729"/>
            <a:chExt cx="1820912" cy="1820912"/>
          </a:xfrm>
        </p:grpSpPr>
        <p:sp>
          <p:nvSpPr>
            <p:cNvPr id="8" name="Forme 13"/>
            <p:cNvSpPr/>
            <p:nvPr/>
          </p:nvSpPr>
          <p:spPr>
            <a:xfrm>
              <a:off x="1639856" y="1456729"/>
              <a:ext cx="1820912" cy="1820912"/>
            </a:xfrm>
            <a:prstGeom prst="gear6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fr-BE" dirty="0">
                  <a:solidFill>
                    <a:schemeClr val="bg1"/>
                  </a:solidFill>
                  <a:latin typeface="Avenir Light"/>
                  <a:cs typeface="Avenir Light"/>
                </a:rPr>
                <a:t>CO</a:t>
              </a:r>
              <a:r>
                <a:rPr lang="fr-BE" baseline="-25000" dirty="0">
                  <a:solidFill>
                    <a:schemeClr val="bg1"/>
                  </a:solidFill>
                  <a:latin typeface="Avenir Light"/>
                  <a:cs typeface="Avenir Light"/>
                </a:rPr>
                <a:t>2</a:t>
              </a:r>
              <a:endParaRPr lang="en-BE" dirty="0"/>
            </a:p>
          </p:txBody>
        </p:sp>
        <p:sp>
          <p:nvSpPr>
            <p:cNvPr id="9" name="Forme 6"/>
            <p:cNvSpPr/>
            <p:nvPr/>
          </p:nvSpPr>
          <p:spPr>
            <a:xfrm>
              <a:off x="2011930" y="2016627"/>
              <a:ext cx="1096586" cy="8985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383" tIns="12383" rIns="12383" bIns="12383" numCol="1" spcCol="1270" anchor="ctr" anchorCtr="0">
              <a:noAutofit/>
            </a:bodyPr>
            <a:lstStyle/>
            <a:p>
              <a:pPr algn="ctr"/>
              <a:r>
                <a:rPr lang="fr-BE" dirty="0">
                  <a:solidFill>
                    <a:schemeClr val="bg1"/>
                  </a:solidFill>
                  <a:latin typeface="Avenir Light"/>
                  <a:cs typeface="Avenir Light"/>
                </a:rPr>
                <a:t>Source</a:t>
              </a:r>
            </a:p>
          </p:txBody>
        </p:sp>
      </p:grpSp>
      <p:grpSp>
        <p:nvGrpSpPr>
          <p:cNvPr id="10" name="Groupe 10"/>
          <p:cNvGrpSpPr/>
          <p:nvPr/>
        </p:nvGrpSpPr>
        <p:grpSpPr>
          <a:xfrm rot="20038081">
            <a:off x="3693555" y="1691916"/>
            <a:ext cx="2430000" cy="2430000"/>
            <a:chOff x="703783" y="-1301432"/>
            <a:chExt cx="3542359" cy="3543548"/>
          </a:xfrm>
        </p:grpSpPr>
        <p:sp>
          <p:nvSpPr>
            <p:cNvPr id="11" name="Forme 11"/>
            <p:cNvSpPr/>
            <p:nvPr/>
          </p:nvSpPr>
          <p:spPr>
            <a:xfrm rot="20700000">
              <a:off x="703783" y="-1301432"/>
              <a:ext cx="3542359" cy="3543548"/>
            </a:xfrm>
            <a:prstGeom prst="gear6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orme 8"/>
            <p:cNvSpPr/>
            <p:nvPr/>
          </p:nvSpPr>
          <p:spPr>
            <a:xfrm rot="1561919">
              <a:off x="1389454" y="-368241"/>
              <a:ext cx="2147043" cy="18242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383" tIns="12383" rIns="12383" bIns="12383" numCol="1" spcCol="1270" anchor="ctr" anchorCtr="0">
              <a:noAutofit/>
            </a:bodyPr>
            <a:lstStyle/>
            <a:p>
              <a:pPr algn="ctr" defTabSz="4333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1950" dirty="0">
                  <a:solidFill>
                    <a:schemeClr val="bg1"/>
                  </a:solidFill>
                  <a:latin typeface="Avenir Light"/>
                  <a:cs typeface="Avenir Light"/>
                </a:rPr>
                <a:t>Producer of  construction </a:t>
              </a:r>
              <a:r>
                <a:rPr lang="fr-BE" sz="1950" dirty="0" err="1">
                  <a:solidFill>
                    <a:schemeClr val="bg1"/>
                  </a:solidFill>
                  <a:latin typeface="Avenir Light"/>
                  <a:cs typeface="Avenir Light"/>
                </a:rPr>
                <a:t>materials</a:t>
              </a:r>
              <a:endParaRPr lang="fr-BE" sz="19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e 17"/>
          <p:cNvGrpSpPr/>
          <p:nvPr/>
        </p:nvGrpSpPr>
        <p:grpSpPr>
          <a:xfrm rot="1328442">
            <a:off x="5718642" y="977088"/>
            <a:ext cx="2268000" cy="2268000"/>
            <a:chOff x="1639856" y="1456729"/>
            <a:chExt cx="1820912" cy="1820912"/>
          </a:xfrm>
        </p:grpSpPr>
        <p:sp>
          <p:nvSpPr>
            <p:cNvPr id="14" name="Forme 18"/>
            <p:cNvSpPr/>
            <p:nvPr/>
          </p:nvSpPr>
          <p:spPr>
            <a:xfrm>
              <a:off x="1639856" y="1456729"/>
              <a:ext cx="1820912" cy="1820912"/>
            </a:xfrm>
            <a:prstGeom prst="gear6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Forme 6"/>
            <p:cNvSpPr/>
            <p:nvPr/>
          </p:nvSpPr>
          <p:spPr>
            <a:xfrm rot="20271558">
              <a:off x="1964767" y="1946624"/>
              <a:ext cx="1194448" cy="8985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383" tIns="12383" rIns="12383" bIns="12383" numCol="1" spcCol="1270" anchor="ctr" anchorCtr="0">
              <a:noAutofit/>
            </a:bodyPr>
            <a:lstStyle/>
            <a:p>
              <a:pPr algn="ctr"/>
              <a:r>
                <a:rPr lang="fr-BE" sz="2100" dirty="0" err="1">
                  <a:solidFill>
                    <a:schemeClr val="bg1"/>
                  </a:solidFill>
                  <a:latin typeface="Avenir Light"/>
                  <a:cs typeface="Avenir Light"/>
                </a:rPr>
                <a:t>Carbonatable</a:t>
              </a:r>
              <a:r>
                <a:rPr lang="fr-BE" sz="2100" dirty="0">
                  <a:solidFill>
                    <a:schemeClr val="bg1"/>
                  </a:solidFill>
                  <a:latin typeface="Avenir Light"/>
                  <a:cs typeface="Avenir Light"/>
                </a:rPr>
                <a:t> material </a:t>
              </a:r>
            </a:p>
          </p:txBody>
        </p:sp>
      </p:grpSp>
      <p:grpSp>
        <p:nvGrpSpPr>
          <p:cNvPr id="17" name="Groupe 17"/>
          <p:cNvGrpSpPr/>
          <p:nvPr/>
        </p:nvGrpSpPr>
        <p:grpSpPr>
          <a:xfrm rot="371765">
            <a:off x="6706195" y="2674689"/>
            <a:ext cx="2268000" cy="2268000"/>
            <a:chOff x="1811749" y="1338257"/>
            <a:chExt cx="1820912" cy="1820912"/>
          </a:xfrm>
        </p:grpSpPr>
        <p:sp>
          <p:nvSpPr>
            <p:cNvPr id="18" name="Forme 18"/>
            <p:cNvSpPr/>
            <p:nvPr/>
          </p:nvSpPr>
          <p:spPr>
            <a:xfrm>
              <a:off x="1811749" y="1338257"/>
              <a:ext cx="1820912" cy="1820912"/>
            </a:xfrm>
            <a:prstGeom prst="gear6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Forme 6"/>
            <p:cNvSpPr/>
            <p:nvPr/>
          </p:nvSpPr>
          <p:spPr>
            <a:xfrm rot="21228235">
              <a:off x="2098653" y="1859789"/>
              <a:ext cx="1277895" cy="8985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383" tIns="12383" rIns="12383" bIns="12383" numCol="1" spcCol="1270" anchor="ctr" anchorCtr="0">
              <a:noAutofit/>
            </a:bodyPr>
            <a:lstStyle/>
            <a:p>
              <a:pPr algn="ctr"/>
              <a:r>
                <a:rPr lang="fr-BE" sz="2100" dirty="0" err="1">
                  <a:solidFill>
                    <a:schemeClr val="bg1"/>
                  </a:solidFill>
                  <a:latin typeface="Avenir Light"/>
                  <a:cs typeface="Avenir Light"/>
                </a:rPr>
                <a:t>Carbonation</a:t>
              </a:r>
              <a:endParaRPr lang="fr-BE" sz="2100" dirty="0">
                <a:solidFill>
                  <a:schemeClr val="bg1"/>
                </a:solidFill>
                <a:latin typeface="Avenir Light"/>
                <a:cs typeface="Avenir Light"/>
              </a:endParaRPr>
            </a:p>
            <a:p>
              <a:pPr algn="ctr"/>
              <a:r>
                <a:rPr lang="fr-BE" sz="2100" dirty="0" err="1">
                  <a:solidFill>
                    <a:schemeClr val="bg1"/>
                  </a:solidFill>
                  <a:latin typeface="Avenir Light"/>
                  <a:cs typeface="Avenir Light"/>
                </a:rPr>
                <a:t>Technology</a:t>
              </a:r>
              <a:endParaRPr lang="fr-BE" sz="2100" dirty="0">
                <a:solidFill>
                  <a:schemeClr val="bg1"/>
                </a:solidFill>
                <a:latin typeface="Avenir Light"/>
                <a:cs typeface="Avenir Light"/>
              </a:endParaRPr>
            </a:p>
          </p:txBody>
        </p:sp>
      </p:grpSp>
      <p:pic>
        <p:nvPicPr>
          <p:cNvPr id="2050" name="Picture 2" descr="logo Carbstone innovation">
            <a:extLst>
              <a:ext uri="{FF2B5EF4-FFF2-40B4-BE49-F238E27FC236}">
                <a16:creationId xmlns:a16="http://schemas.microsoft.com/office/drawing/2014/main" id="{A6A5D83A-F109-4070-96D3-535EDF04F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3" y="29624"/>
            <a:ext cx="5953125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520206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26758" y="1073425"/>
            <a:ext cx="7588592" cy="1460607"/>
          </a:xfrm>
        </p:spPr>
        <p:txBody>
          <a:bodyPr>
            <a:normAutofit/>
          </a:bodyPr>
          <a:lstStyle/>
          <a:p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Value Europe 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26757" y="2677759"/>
            <a:ext cx="7588593" cy="1270697"/>
          </a:xfrm>
        </p:spPr>
        <p:txBody>
          <a:bodyPr/>
          <a:lstStyle/>
          <a:p>
            <a:r>
              <a:rPr lang="en-US" dirty="0"/>
              <a:t>The industry association dedicated to </a:t>
            </a:r>
            <a:br>
              <a:rPr lang="en-US" dirty="0"/>
            </a:br>
            <a:r>
              <a:rPr lang="en-US" dirty="0"/>
              <a:t>Carbon Capture &amp; Utilization (CCU)</a:t>
            </a:r>
            <a:endParaRPr lang="de-DE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B36525DA-F16F-CD45-A84A-C613E3B6D5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6757" y="3867240"/>
            <a:ext cx="7809029" cy="802731"/>
          </a:xfrm>
        </p:spPr>
        <p:txBody>
          <a:bodyPr/>
          <a:lstStyle/>
          <a:p>
            <a:r>
              <a:rPr lang="en-GB" sz="2100"/>
              <a:t>March </a:t>
            </a:r>
            <a:r>
              <a:rPr lang="en-GB" sz="2100" dirty="0"/>
              <a:t>2019					</a:t>
            </a:r>
            <a:r>
              <a:rPr lang="en-GB" sz="2100" dirty="0">
                <a:hlinkClick r:id="rId2"/>
              </a:rPr>
              <a:t>www.co2value.eu</a:t>
            </a:r>
            <a:endParaRPr lang="en-GB" sz="2100" dirty="0"/>
          </a:p>
          <a:p>
            <a:r>
              <a:rPr lang="en-GB" sz="2100" dirty="0"/>
              <a:t>							contact@co2value.eu</a:t>
            </a:r>
          </a:p>
        </p:txBody>
      </p:sp>
    </p:spTree>
    <p:extLst>
      <p:ext uri="{BB962C8B-B14F-4D97-AF65-F5344CB8AC3E}">
        <p14:creationId xmlns:p14="http://schemas.microsoft.com/office/powerpoint/2010/main" val="10984169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0794-16A8-FA4A-827E-6C175F1C7AFC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873619" y="3327721"/>
            <a:ext cx="5351684" cy="1177245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BE" sz="1350">
              <a:solidFill>
                <a:srgbClr val="FFFFFF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84827" y="3307624"/>
            <a:ext cx="5329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/>
            <a:r>
              <a:rPr lang="en-US" b="1" dirty="0">
                <a:solidFill>
                  <a:srgbClr val="FFFFFF"/>
                </a:solidFill>
              </a:rPr>
              <a:t>Mission</a:t>
            </a:r>
            <a:endParaRPr lang="en-US" sz="2100" b="1" dirty="0">
              <a:solidFill>
                <a:srgbClr val="FFFFFF"/>
              </a:solidFill>
            </a:endParaRPr>
          </a:p>
          <a:p>
            <a:pPr algn="just" defTabSz="685800"/>
            <a:r>
              <a:rPr lang="en-US" sz="1350" dirty="0">
                <a:solidFill>
                  <a:schemeClr val="bg1"/>
                </a:solidFill>
              </a:rPr>
              <a:t>Promote the development and </a:t>
            </a:r>
            <a:r>
              <a:rPr lang="en-US" sz="1350" b="1" dirty="0">
                <a:solidFill>
                  <a:schemeClr val="bg1"/>
                </a:solidFill>
              </a:rPr>
              <a:t>market deployment of sustainable industrial solutions</a:t>
            </a:r>
            <a:r>
              <a:rPr lang="en-US" sz="1350" dirty="0">
                <a:solidFill>
                  <a:schemeClr val="bg1"/>
                </a:solidFill>
              </a:rPr>
              <a:t> that convert CO</a:t>
            </a:r>
            <a:r>
              <a:rPr lang="en-US" sz="1350" baseline="-25000" dirty="0">
                <a:solidFill>
                  <a:schemeClr val="bg1"/>
                </a:solidFill>
              </a:rPr>
              <a:t>2</a:t>
            </a:r>
            <a:r>
              <a:rPr lang="en-US" sz="1350" dirty="0">
                <a:solidFill>
                  <a:schemeClr val="bg1"/>
                </a:solidFill>
              </a:rPr>
              <a:t> into valuable products, in order to contribute to the </a:t>
            </a:r>
            <a:r>
              <a:rPr lang="en-US" sz="1350" b="1" dirty="0">
                <a:solidFill>
                  <a:schemeClr val="bg1"/>
                </a:solidFill>
              </a:rPr>
              <a:t>net reduction of global CO</a:t>
            </a:r>
            <a:r>
              <a:rPr lang="en-US" sz="1350" b="1" baseline="-25000" dirty="0">
                <a:solidFill>
                  <a:schemeClr val="bg1"/>
                </a:solidFill>
              </a:rPr>
              <a:t>2</a:t>
            </a:r>
            <a:r>
              <a:rPr lang="en-US" sz="1350" b="1" dirty="0">
                <a:solidFill>
                  <a:schemeClr val="bg1"/>
                </a:solidFill>
              </a:rPr>
              <a:t> emissions</a:t>
            </a:r>
            <a:r>
              <a:rPr lang="en-US" sz="1350" dirty="0">
                <a:solidFill>
                  <a:schemeClr val="bg1"/>
                </a:solidFill>
              </a:rPr>
              <a:t> and to the diversification of the feedstock base.</a:t>
            </a:r>
            <a:endParaRPr lang="fr-BE" sz="1350" dirty="0">
              <a:solidFill>
                <a:srgbClr val="FFFFFF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728" y="1003204"/>
            <a:ext cx="4614475" cy="2294372"/>
          </a:xfrm>
          <a:prstGeom prst="rect">
            <a:avLst/>
          </a:prstGeom>
        </p:spPr>
      </p:pic>
      <p:sp>
        <p:nvSpPr>
          <p:cNvPr id="17" name="Ellipse 16"/>
          <p:cNvSpPr/>
          <p:nvPr/>
        </p:nvSpPr>
        <p:spPr>
          <a:xfrm>
            <a:off x="5125231" y="971339"/>
            <a:ext cx="3741620" cy="176434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BE" sz="1350" dirty="0">
              <a:solidFill>
                <a:srgbClr val="FFFFFF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458202" y="1319152"/>
            <a:ext cx="329747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500" dirty="0">
                <a:solidFill>
                  <a:srgbClr val="FFFFFF"/>
                </a:solidFill>
              </a:rPr>
              <a:t>The only European association that brings together </a:t>
            </a:r>
            <a:r>
              <a:rPr lang="en-US" sz="1500" b="1" dirty="0">
                <a:solidFill>
                  <a:srgbClr val="FFFFFF"/>
                </a:solidFill>
              </a:rPr>
              <a:t>partners</a:t>
            </a:r>
            <a:r>
              <a:rPr lang="en-US" sz="1500" dirty="0">
                <a:solidFill>
                  <a:srgbClr val="FFFFFF"/>
                </a:solidFill>
              </a:rPr>
              <a:t> committed to CO</a:t>
            </a:r>
            <a:r>
              <a:rPr lang="en-US" sz="1500" baseline="-25000" dirty="0">
                <a:solidFill>
                  <a:srgbClr val="FFFFFF"/>
                </a:solidFill>
              </a:rPr>
              <a:t>2</a:t>
            </a:r>
            <a:r>
              <a:rPr lang="en-US" sz="1500" dirty="0">
                <a:solidFill>
                  <a:srgbClr val="FFFFFF"/>
                </a:solidFill>
              </a:rPr>
              <a:t> </a:t>
            </a:r>
            <a:r>
              <a:rPr lang="en-US" sz="1500" dirty="0" err="1">
                <a:solidFill>
                  <a:srgbClr val="FFFFFF"/>
                </a:solidFill>
              </a:rPr>
              <a:t>Utilisation</a:t>
            </a:r>
            <a:r>
              <a:rPr lang="en-US" sz="1500" dirty="0">
                <a:solidFill>
                  <a:srgbClr val="FFFFFF"/>
                </a:solidFill>
              </a:rPr>
              <a:t> from </a:t>
            </a:r>
            <a:r>
              <a:rPr lang="en-US" sz="1500" b="1" dirty="0">
                <a:solidFill>
                  <a:srgbClr val="FFFFFF"/>
                </a:solidFill>
              </a:rPr>
              <a:t>all industrial sectors </a:t>
            </a:r>
            <a:r>
              <a:rPr lang="en-US" sz="1500" dirty="0">
                <a:solidFill>
                  <a:srgbClr val="FFFFFF"/>
                </a:solidFill>
              </a:rPr>
              <a:t>across </a:t>
            </a:r>
            <a:br>
              <a:rPr lang="en-US" sz="1500" dirty="0">
                <a:solidFill>
                  <a:srgbClr val="FFFFFF"/>
                </a:solidFill>
              </a:rPr>
            </a:br>
            <a:r>
              <a:rPr lang="en-US" sz="1500" dirty="0">
                <a:solidFill>
                  <a:srgbClr val="FFFFFF"/>
                </a:solidFill>
              </a:rPr>
              <a:t>the </a:t>
            </a:r>
            <a:r>
              <a:rPr lang="en-US" sz="1500" b="1" dirty="0">
                <a:solidFill>
                  <a:srgbClr val="FFFFFF"/>
                </a:solidFill>
              </a:rPr>
              <a:t>value chain</a:t>
            </a:r>
            <a:endParaRPr lang="fr-BE" sz="1500" dirty="0">
              <a:solidFill>
                <a:srgbClr val="1C1C1B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6308145" y="2941791"/>
            <a:ext cx="2723851" cy="1615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BE" sz="1350" dirty="0">
              <a:solidFill>
                <a:srgbClr val="FFC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439059" y="3016519"/>
            <a:ext cx="2440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b="1" dirty="0">
                <a:solidFill>
                  <a:srgbClr val="0157A3"/>
                </a:solidFill>
              </a:rPr>
              <a:t>60+ members</a:t>
            </a:r>
            <a:r>
              <a:rPr lang="en-US" dirty="0">
                <a:solidFill>
                  <a:srgbClr val="0157A3"/>
                </a:solidFill>
              </a:rPr>
              <a:t> </a:t>
            </a:r>
          </a:p>
          <a:p>
            <a:pPr algn="ctr" defTabSz="685800"/>
            <a:r>
              <a:rPr lang="en-US" sz="1500" dirty="0">
                <a:solidFill>
                  <a:srgbClr val="0157A3"/>
                </a:solidFill>
              </a:rPr>
              <a:t>15 large </a:t>
            </a:r>
          </a:p>
          <a:p>
            <a:pPr algn="ctr" defTabSz="685800"/>
            <a:r>
              <a:rPr lang="en-US" sz="1500" dirty="0">
                <a:solidFill>
                  <a:srgbClr val="0157A3"/>
                </a:solidFill>
              </a:rPr>
              <a:t>corporations, 16 SMEs, </a:t>
            </a:r>
            <a:br>
              <a:rPr lang="en-US" sz="1500" dirty="0">
                <a:solidFill>
                  <a:srgbClr val="0157A3"/>
                </a:solidFill>
              </a:rPr>
            </a:br>
            <a:r>
              <a:rPr lang="en-US" sz="1500" dirty="0">
                <a:solidFill>
                  <a:srgbClr val="0157A3"/>
                </a:solidFill>
              </a:rPr>
              <a:t>5 Clusters, 15 Research Institutions, 10 Universities </a:t>
            </a:r>
            <a:endParaRPr lang="fr-BE" sz="1500" dirty="0">
              <a:solidFill>
                <a:srgbClr val="0157A3"/>
              </a:solidFill>
            </a:endParaRP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687A5412-389A-594A-9DC2-569E2BE76A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6758" y="142289"/>
            <a:ext cx="8217242" cy="414338"/>
          </a:xfrm>
        </p:spPr>
        <p:txBody>
          <a:bodyPr/>
          <a:lstStyle/>
          <a:p>
            <a:r>
              <a:rPr lang="en-GB" dirty="0">
                <a:solidFill>
                  <a:srgbClr val="4EAF51"/>
                </a:solidFill>
              </a:rPr>
              <a:t>CO</a:t>
            </a:r>
            <a:r>
              <a:rPr lang="en-GB" baseline="-25000" dirty="0">
                <a:solidFill>
                  <a:srgbClr val="4EAF51"/>
                </a:solidFill>
              </a:rPr>
              <a:t>2</a:t>
            </a:r>
            <a:r>
              <a:rPr lang="en-GB" dirty="0">
                <a:solidFill>
                  <a:srgbClr val="4EAF51"/>
                </a:solidFill>
              </a:rPr>
              <a:t> Value Europe </a:t>
            </a:r>
            <a:r>
              <a:rPr lang="en-GB" dirty="0"/>
              <a:t>integrates stakeholders from the complete CCU value chain across industries </a:t>
            </a:r>
          </a:p>
        </p:txBody>
      </p:sp>
    </p:spTree>
    <p:extLst>
      <p:ext uri="{BB962C8B-B14F-4D97-AF65-F5344CB8AC3E}">
        <p14:creationId xmlns:p14="http://schemas.microsoft.com/office/powerpoint/2010/main" val="35855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510973" y="4785798"/>
            <a:ext cx="2638940" cy="273844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790919" y="4785798"/>
            <a:ext cx="1759293" cy="273844"/>
          </a:xfrm>
        </p:spPr>
        <p:txBody>
          <a:bodyPr/>
          <a:lstStyle/>
          <a:p>
            <a:fld id="{6C300794-16A8-FA4A-827E-6C175F1C7AFC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961620" y="199439"/>
            <a:ext cx="7588593" cy="414338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Our members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45" y="694112"/>
            <a:ext cx="667196" cy="4003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627" y="745907"/>
            <a:ext cx="562130" cy="3372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458" y="740794"/>
            <a:ext cx="686186" cy="411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334" y="703265"/>
            <a:ext cx="830102" cy="4950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585" y="766675"/>
            <a:ext cx="515545" cy="3074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219" y="772591"/>
            <a:ext cx="743360" cy="4460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371" y="708816"/>
            <a:ext cx="703314" cy="4219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441" y="746350"/>
            <a:ext cx="520669" cy="3124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466" y="689467"/>
            <a:ext cx="777267" cy="4663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26" y="1341069"/>
            <a:ext cx="552529" cy="3315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866" y="1324305"/>
            <a:ext cx="586040" cy="3516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785" y="1357413"/>
            <a:ext cx="640085" cy="38405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766" y="1320260"/>
            <a:ext cx="694301" cy="4165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796" y="1383548"/>
            <a:ext cx="766124" cy="4596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394" y="1376510"/>
            <a:ext cx="475115" cy="28506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173" y="1393055"/>
            <a:ext cx="630221" cy="37813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668" y="1352332"/>
            <a:ext cx="642991" cy="38450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934" y="1341069"/>
            <a:ext cx="751916" cy="45265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50" y="1918225"/>
            <a:ext cx="622021" cy="3732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67" y="1852447"/>
            <a:ext cx="616349" cy="3698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739" y="1900610"/>
            <a:ext cx="645540" cy="38732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74" y="1843222"/>
            <a:ext cx="809307" cy="48558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090" y="1875110"/>
            <a:ext cx="779129" cy="46747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534" y="1900610"/>
            <a:ext cx="626774" cy="39173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154" y="1865242"/>
            <a:ext cx="795578" cy="47734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64" y="1810005"/>
            <a:ext cx="836267" cy="50176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495" y="1910642"/>
            <a:ext cx="704521" cy="42271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40" y="2478974"/>
            <a:ext cx="703767" cy="42226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320" y="2514206"/>
            <a:ext cx="563643" cy="33818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21" y="2472450"/>
            <a:ext cx="746572" cy="44794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987" y="2518038"/>
            <a:ext cx="564688" cy="33881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916" y="2500917"/>
            <a:ext cx="692928" cy="41575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533" y="2530096"/>
            <a:ext cx="643553" cy="38613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557" y="2501169"/>
            <a:ext cx="604602" cy="37787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483" y="2478973"/>
            <a:ext cx="621028" cy="37261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221" y="2460766"/>
            <a:ext cx="785519" cy="47131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75" y="3057131"/>
            <a:ext cx="467880" cy="28072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617" y="2942347"/>
            <a:ext cx="726699" cy="43602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115" y="2983882"/>
            <a:ext cx="663908" cy="39834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711" y="2968211"/>
            <a:ext cx="681671" cy="40900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331" y="3037271"/>
            <a:ext cx="655630" cy="39337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6" y="3033540"/>
            <a:ext cx="561701" cy="33702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014" y="2962222"/>
            <a:ext cx="884602" cy="53076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349" y="3026112"/>
            <a:ext cx="692829" cy="41569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554" y="3091433"/>
            <a:ext cx="668676" cy="40120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71" y="3565009"/>
            <a:ext cx="682884" cy="40973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618" y="3536375"/>
            <a:ext cx="761948" cy="45259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115" y="3520302"/>
            <a:ext cx="748606" cy="45066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697" y="3540015"/>
            <a:ext cx="854945" cy="51296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53" y="3528770"/>
            <a:ext cx="829666" cy="49779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394" y="3649902"/>
            <a:ext cx="747188" cy="44980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956" y="3586873"/>
            <a:ext cx="733378" cy="441494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720" y="3728333"/>
            <a:ext cx="524605" cy="31476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2" y="5771090"/>
            <a:ext cx="1006566" cy="60997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581" y="5771090"/>
            <a:ext cx="1106285" cy="66819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304" y="5692101"/>
            <a:ext cx="1198305" cy="71898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532" y="5755106"/>
            <a:ext cx="1169330" cy="70393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557" y="5748065"/>
            <a:ext cx="1195828" cy="7174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717" y="5735137"/>
            <a:ext cx="1153299" cy="691979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114" y="3681734"/>
            <a:ext cx="503283" cy="30499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36" y="4156030"/>
            <a:ext cx="553142" cy="33409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396" y="4162854"/>
            <a:ext cx="599153" cy="35949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733" y="4200851"/>
            <a:ext cx="584665" cy="35196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394" y="4231865"/>
            <a:ext cx="597914" cy="358749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801" y="4187234"/>
            <a:ext cx="576650" cy="34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453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2"/>
          </p:nvPr>
        </p:nvSpPr>
        <p:spPr>
          <a:xfrm>
            <a:off x="6293478" y="3447389"/>
            <a:ext cx="2227262" cy="771525"/>
          </a:xfrm>
        </p:spPr>
        <p:txBody>
          <a:bodyPr/>
          <a:lstStyle/>
          <a:p>
            <a:r>
              <a:rPr lang="nl-NL" sz="2400" dirty="0"/>
              <a:t>     Orbix,</a:t>
            </a:r>
          </a:p>
          <a:p>
            <a:pPr algn="ctr"/>
            <a:r>
              <a:rPr lang="nl-NL" sz="2400" dirty="0"/>
              <a:t>Passion for Innovation</a:t>
            </a:r>
          </a:p>
          <a:p>
            <a:pPr algn="ctr"/>
            <a:endParaRPr lang="nl-NL" sz="2400" dirty="0"/>
          </a:p>
        </p:txBody>
      </p:sp>
      <p:sp>
        <p:nvSpPr>
          <p:cNvPr id="5" name="Tijdelijke aanduiding voor tekst 1"/>
          <p:cNvSpPr txBox="1">
            <a:spLocks/>
          </p:cNvSpPr>
          <p:nvPr/>
        </p:nvSpPr>
        <p:spPr>
          <a:xfrm>
            <a:off x="745912" y="3219718"/>
            <a:ext cx="3517900" cy="1226869"/>
          </a:xfrm>
          <a:prstGeom prst="rect">
            <a:avLst/>
          </a:prstGeom>
        </p:spPr>
        <p:txBody>
          <a:bodyPr vert="horz"/>
          <a:lstStyle>
            <a:lvl1pPr marL="0" indent="0" algn="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900" y="-13607"/>
            <a:ext cx="4636984" cy="304014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736"/>
            <a:ext cx="4533900" cy="3042877"/>
          </a:xfrm>
          <a:prstGeom prst="rect">
            <a:avLst/>
          </a:prstGeom>
        </p:spPr>
      </p:pic>
      <p:sp>
        <p:nvSpPr>
          <p:cNvPr id="7" name="Tijdelijke aanduiding voor tekst 1"/>
          <p:cNvSpPr>
            <a:spLocks noGrp="1"/>
          </p:cNvSpPr>
          <p:nvPr>
            <p:ph type="body" sz="quarter" idx="11"/>
          </p:nvPr>
        </p:nvSpPr>
        <p:spPr>
          <a:xfrm>
            <a:off x="623260" y="3012141"/>
            <a:ext cx="3517900" cy="2044218"/>
          </a:xfrm>
        </p:spPr>
        <p:txBody>
          <a:bodyPr/>
          <a:lstStyle/>
          <a:p>
            <a:pPr algn="l"/>
            <a:r>
              <a:rPr lang="en-BE" b="1" dirty="0"/>
              <a:t>Dr. Eng. Ghania Ounoughene</a:t>
            </a:r>
            <a:endParaRPr lang="en-BE" dirty="0"/>
          </a:p>
          <a:p>
            <a:pPr algn="l"/>
            <a:r>
              <a:rPr lang="en-BE" dirty="0"/>
              <a:t>R&amp;D Project Engineer</a:t>
            </a:r>
            <a:endParaRPr lang="en-US" dirty="0"/>
          </a:p>
          <a:p>
            <a:pPr algn="l"/>
            <a:endParaRPr lang="en-US" dirty="0"/>
          </a:p>
          <a:p>
            <a:pPr algn="l"/>
            <a:r>
              <a:rPr lang="nl-NL" dirty="0"/>
              <a:t>Orbix</a:t>
            </a:r>
          </a:p>
          <a:p>
            <a:pPr algn="l"/>
            <a:r>
              <a:rPr lang="nl-NL" dirty="0">
                <a:solidFill>
                  <a:srgbClr val="A9CBBD"/>
                </a:solidFill>
              </a:rPr>
              <a:t>www.orbix.be </a:t>
            </a:r>
          </a:p>
          <a:p>
            <a:pPr algn="l"/>
            <a:endParaRPr lang="nl-NL" dirty="0"/>
          </a:p>
          <a:p>
            <a:endParaRPr lang="nl-NL" dirty="0"/>
          </a:p>
        </p:txBody>
      </p:sp>
      <p:pic>
        <p:nvPicPr>
          <p:cNvPr id="1025" name="Picture 1" descr="cid:image001.png@01D3F9C8.985C2F30">
            <a:extLst>
              <a:ext uri="{FF2B5EF4-FFF2-40B4-BE49-F238E27FC236}">
                <a16:creationId xmlns:a16="http://schemas.microsoft.com/office/drawing/2014/main" id="{737AAF47-CB17-42DA-96D9-34E802F7F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4875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921658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450"/>
          </a:xfrm>
        </p:spPr>
        <p:txBody>
          <a:bodyPr/>
          <a:lstStyle/>
          <a:p>
            <a:r>
              <a:rPr lang="nl-NL" sz="3000" b="1" dirty="0"/>
              <a:t>Orbix Belgium since 1994</a:t>
            </a:r>
            <a:br>
              <a:rPr lang="nl-NL" b="1" dirty="0"/>
            </a:br>
            <a:r>
              <a:rPr lang="en-GB" sz="2000" dirty="0"/>
              <a:t>A zero-waste company/industry</a:t>
            </a:r>
            <a:br>
              <a:rPr lang="en-GB" sz="2000" dirty="0"/>
            </a:br>
            <a:r>
              <a:rPr lang="en-GB" sz="2000" dirty="0"/>
              <a:t>Treatment and valorisation of slags from stainless steel production</a:t>
            </a:r>
          </a:p>
        </p:txBody>
      </p:sp>
      <p:pic>
        <p:nvPicPr>
          <p:cNvPr id="1026" name="Picture 2" descr="RÃ©sultat de recherche d'images pour &quot;belgium map&quot;">
            <a:extLst>
              <a:ext uri="{FF2B5EF4-FFF2-40B4-BE49-F238E27FC236}">
                <a16:creationId xmlns:a16="http://schemas.microsoft.com/office/drawing/2014/main" id="{025AA01B-2EE8-424E-A70F-052CB78E1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477" y="2450413"/>
            <a:ext cx="3119045" cy="249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086E84-7D4E-4BF3-B412-1179BE13E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32" y="3420672"/>
            <a:ext cx="4070835" cy="15310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DC2AE2-7086-4A6C-8BCC-E3893140C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5091" y="2732503"/>
            <a:ext cx="4539731" cy="1271659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4EB072D-B8B3-416E-BD48-9B1D659CDAC1}"/>
              </a:ext>
            </a:extLst>
          </p:cNvPr>
          <p:cNvCxnSpPr>
            <a:cxnSpLocks/>
          </p:cNvCxnSpPr>
          <p:nvPr/>
        </p:nvCxnSpPr>
        <p:spPr>
          <a:xfrm flipH="1" flipV="1">
            <a:off x="5422729" y="3214600"/>
            <a:ext cx="762918" cy="4415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A4370A3-8DBF-4EE8-A2A0-F1E699187EBE}"/>
              </a:ext>
            </a:extLst>
          </p:cNvPr>
          <p:cNvCxnSpPr>
            <a:cxnSpLocks/>
          </p:cNvCxnSpPr>
          <p:nvPr/>
        </p:nvCxnSpPr>
        <p:spPr>
          <a:xfrm>
            <a:off x="2209050" y="3804046"/>
            <a:ext cx="225838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ijdelijke aanduiding voor tekst 2">
            <a:extLst>
              <a:ext uri="{FF2B5EF4-FFF2-40B4-BE49-F238E27FC236}">
                <a16:creationId xmlns:a16="http://schemas.microsoft.com/office/drawing/2014/main" id="{CBBFB16B-98FC-49BC-849D-5BA7B190085C}"/>
              </a:ext>
            </a:extLst>
          </p:cNvPr>
          <p:cNvSpPr txBox="1">
            <a:spLocks/>
          </p:cNvSpPr>
          <p:nvPr/>
        </p:nvSpPr>
        <p:spPr>
          <a:xfrm>
            <a:off x="1" y="680220"/>
            <a:ext cx="9144000" cy="233605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en-GB" sz="1600" b="1" dirty="0">
                <a:solidFill>
                  <a:srgbClr val="FFFFFF"/>
                </a:solidFill>
              </a:rPr>
              <a:t>		     </a:t>
            </a:r>
          </a:p>
          <a:p>
            <a:pPr marL="0" lvl="1" indent="0" algn="ctr">
              <a:buNone/>
            </a:pPr>
            <a:r>
              <a:rPr lang="en-GB" sz="1600" b="1" dirty="0">
                <a:solidFill>
                  <a:srgbClr val="FFFFFF"/>
                </a:solidFill>
              </a:rPr>
              <a:t>             </a:t>
            </a:r>
          </a:p>
          <a:p>
            <a:pPr marL="0" indent="0" algn="ctr">
              <a:buNone/>
            </a:pPr>
            <a:r>
              <a:rPr lang="en-GB" sz="1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       400.000 – 600.000 ton/year stainless steel slags in Belgium</a:t>
            </a:r>
          </a:p>
          <a:p>
            <a:pPr marL="0" indent="0" algn="ctr">
              <a:buNone/>
            </a:pPr>
            <a:r>
              <a:rPr lang="en-GB" sz="1600" b="1" u="sng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Before 1994</a:t>
            </a:r>
            <a:r>
              <a:rPr lang="en-GB" sz="1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 dumping of the slags</a:t>
            </a:r>
          </a:p>
          <a:p>
            <a:pPr marL="0" indent="0" algn="ctr">
              <a:buNone/>
            </a:pPr>
            <a:r>
              <a:rPr lang="en-GB" sz="1600" b="1" u="sng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Since 1994</a:t>
            </a:r>
            <a:r>
              <a:rPr lang="en-GB" sz="1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with </a:t>
            </a:r>
            <a:r>
              <a:rPr lang="en-GB" sz="16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Orbix</a:t>
            </a:r>
            <a:r>
              <a:rPr lang="en-GB" sz="1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 no dumping, metal recuperation and valorisation of the mineral fraction</a:t>
            </a:r>
          </a:p>
          <a:p>
            <a:pPr marL="0" indent="0" algn="ctr">
              <a:buNone/>
            </a:pPr>
            <a:endParaRPr lang="en-GB" sz="1600" b="1" dirty="0">
              <a:solidFill>
                <a:srgbClr val="FFFFFF"/>
              </a:solidFill>
            </a:endParaRPr>
          </a:p>
          <a:p>
            <a:pPr marL="0" indent="0" algn="ctr">
              <a:buNone/>
            </a:pPr>
            <a:endParaRPr lang="en-GB" sz="1600" dirty="0">
              <a:solidFill>
                <a:srgbClr val="FFFFFF"/>
              </a:solidFill>
            </a:endParaRPr>
          </a:p>
        </p:txBody>
      </p:sp>
      <p:pic>
        <p:nvPicPr>
          <p:cNvPr id="9" name="Afbeelding 4" descr="Logo_Orbix_pos.png">
            <a:extLst>
              <a:ext uri="{FF2B5EF4-FFF2-40B4-BE49-F238E27FC236}">
                <a16:creationId xmlns:a16="http://schemas.microsoft.com/office/drawing/2014/main" id="{3CB0E062-52CF-4FA4-8454-7E49F4A5271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000" y="-10682"/>
            <a:ext cx="1008000" cy="34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9001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2055059" y="0"/>
            <a:ext cx="8229600" cy="762450"/>
          </a:xfrm>
        </p:spPr>
        <p:txBody>
          <a:bodyPr/>
          <a:lstStyle/>
          <a:p>
            <a:pPr algn="r"/>
            <a:r>
              <a:rPr lang="nl-NL" b="1" dirty="0"/>
              <a:t>Slags formation</a:t>
            </a:r>
            <a:endParaRPr lang="nl-NL" sz="28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73" y="117750"/>
            <a:ext cx="2232000" cy="3223160"/>
          </a:xfrm>
          <a:prstGeom prst="rect">
            <a:avLst/>
          </a:prstGeom>
        </p:spPr>
      </p:pic>
      <p:pic>
        <p:nvPicPr>
          <p:cNvPr id="7" name="Image 3">
            <a:extLst>
              <a:ext uri="{FF2B5EF4-FFF2-40B4-BE49-F238E27FC236}">
                <a16:creationId xmlns:a16="http://schemas.microsoft.com/office/drawing/2014/main" id="{7DAC0846-5391-4A1B-8609-5E02727AFB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73" y="3469500"/>
            <a:ext cx="2232000" cy="1674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A96AD37-C59F-4685-AFBA-F612426070F2}"/>
              </a:ext>
            </a:extLst>
          </p:cNvPr>
          <p:cNvSpPr/>
          <p:nvPr/>
        </p:nvSpPr>
        <p:spPr>
          <a:xfrm>
            <a:off x="2464419" y="823313"/>
            <a:ext cx="65621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bg1"/>
                </a:solidFill>
              </a:rPr>
              <a:t>Slags are co-produced during the stainless steel production.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bg1"/>
                </a:solidFill>
              </a:rPr>
              <a:t>Slags are composed of all the additives (minerals) used for the steel production.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bg1"/>
                </a:solidFill>
              </a:rPr>
              <a:t>The slags are floating on the top of the produced liquid steel at +/- 1700 °C.</a:t>
            </a:r>
          </a:p>
        </p:txBody>
      </p:sp>
      <p:pic>
        <p:nvPicPr>
          <p:cNvPr id="9" name="Tijdelijke aanduiding voor afbeelding 5">
            <a:extLst>
              <a:ext uri="{FF2B5EF4-FFF2-40B4-BE49-F238E27FC236}">
                <a16:creationId xmlns:a16="http://schemas.microsoft.com/office/drawing/2014/main" id="{D631BE2C-E8B8-4EA7-A0FC-3630F18B86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0" b="12970"/>
          <a:stretch>
            <a:fillRect/>
          </a:stretch>
        </p:blipFill>
        <p:spPr>
          <a:xfrm>
            <a:off x="2814987" y="3148810"/>
            <a:ext cx="3614126" cy="19914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0AF162E-A437-49C3-B296-C53D5FBF7BCB}"/>
              </a:ext>
            </a:extLst>
          </p:cNvPr>
          <p:cNvSpPr/>
          <p:nvPr/>
        </p:nvSpPr>
        <p:spPr>
          <a:xfrm>
            <a:off x="6448807" y="3263708"/>
            <a:ext cx="28727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bg1"/>
                </a:solidFill>
              </a:rPr>
              <a:t>After cooling down the slags look like “rocks”.</a:t>
            </a:r>
            <a:endParaRPr lang="en-BE" dirty="0">
              <a:solidFill>
                <a:schemeClr val="bg1"/>
              </a:solidFill>
            </a:endParaRPr>
          </a:p>
        </p:txBody>
      </p:sp>
      <p:pic>
        <p:nvPicPr>
          <p:cNvPr id="8" name="Afbeelding 4" descr="Logo_Orbix_pos.png">
            <a:extLst>
              <a:ext uri="{FF2B5EF4-FFF2-40B4-BE49-F238E27FC236}">
                <a16:creationId xmlns:a16="http://schemas.microsoft.com/office/drawing/2014/main" id="{06953944-3B89-4DD7-96D6-3E43BC64C73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000" y="25663"/>
            <a:ext cx="1008000" cy="34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655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062D9E4-9A3D-4517-BA51-EE0B0B6F4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656" y="-215153"/>
            <a:ext cx="10090231" cy="5358653"/>
          </a:xfrm>
          <a:prstGeom prst="rect">
            <a:avLst/>
          </a:prstGeom>
        </p:spPr>
      </p:pic>
      <p:sp>
        <p:nvSpPr>
          <p:cNvPr id="11" name="Rectangle 21"/>
          <p:cNvSpPr/>
          <p:nvPr/>
        </p:nvSpPr>
        <p:spPr>
          <a:xfrm>
            <a:off x="528034" y="4040551"/>
            <a:ext cx="2198023" cy="838835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</a:pPr>
            <a:r>
              <a:rPr lang="fr-BE" sz="3200" kern="1200" dirty="0" err="1">
                <a:ln w="0"/>
                <a:solidFill>
                  <a:schemeClr val="bg1"/>
                </a:solidFill>
              </a:rPr>
              <a:t>Stinox</a:t>
            </a:r>
            <a:r>
              <a:rPr lang="fr-BE" sz="3200" kern="1200" dirty="0">
                <a:ln w="0"/>
                <a:solidFill>
                  <a:schemeClr val="bg1"/>
                </a:solidFill>
              </a:rPr>
              <a:t>®</a:t>
            </a:r>
          </a:p>
          <a:p>
            <a:pPr lvl="0" algn="ctr" defTabSz="533400">
              <a:lnSpc>
                <a:spcPct val="90000"/>
              </a:lnSpc>
              <a:spcBef>
                <a:spcPct val="0"/>
              </a:spcBef>
            </a:pPr>
            <a:r>
              <a:rPr lang="fr-BE" sz="3200" kern="1200" dirty="0" err="1">
                <a:ln w="0"/>
                <a:solidFill>
                  <a:schemeClr val="bg1"/>
                </a:solidFill>
              </a:rPr>
              <a:t>Fillinox</a:t>
            </a:r>
            <a:r>
              <a:rPr lang="fr-BE" sz="3200" kern="1200" dirty="0">
                <a:ln w="0"/>
                <a:solidFill>
                  <a:schemeClr val="bg1"/>
                </a:solidFill>
              </a:rPr>
              <a:t>®</a:t>
            </a:r>
          </a:p>
        </p:txBody>
      </p:sp>
      <p:sp>
        <p:nvSpPr>
          <p:cNvPr id="18" name="Forme 35"/>
          <p:cNvSpPr>
            <a:spLocks noChangeAspect="1"/>
          </p:cNvSpPr>
          <p:nvPr/>
        </p:nvSpPr>
        <p:spPr>
          <a:xfrm rot="10800000" flipV="1">
            <a:off x="3612064" y="1847397"/>
            <a:ext cx="1460080" cy="1564053"/>
          </a:xfrm>
          <a:prstGeom prst="leftCircularArrow">
            <a:avLst>
              <a:gd name="adj1" fmla="val 10980"/>
              <a:gd name="adj2" fmla="val 1142322"/>
              <a:gd name="adj3" fmla="val 6300000"/>
              <a:gd name="adj4" fmla="val 7800002"/>
              <a:gd name="adj5" fmla="val 12500"/>
            </a:avLst>
          </a:prstGeom>
          <a:gradFill>
            <a:gsLst>
              <a:gs pos="0">
                <a:srgbClr val="3F80CD"/>
              </a:gs>
              <a:gs pos="100000">
                <a:srgbClr val="9BC1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0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Rectangle 21"/>
          <p:cNvSpPr/>
          <p:nvPr/>
        </p:nvSpPr>
        <p:spPr>
          <a:xfrm>
            <a:off x="2178205" y="691284"/>
            <a:ext cx="4899102" cy="70333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BE" sz="3200" dirty="0">
                <a:ln w="0"/>
                <a:solidFill>
                  <a:schemeClr val="tx1"/>
                </a:solidFill>
              </a:rPr>
              <a:t>Stainless Steel Production</a:t>
            </a:r>
            <a:endParaRPr lang="fr-BE" sz="3200" kern="1200" dirty="0">
              <a:ln w="0"/>
              <a:solidFill>
                <a:schemeClr val="tx1"/>
              </a:solidFill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B3FDC987-0DBA-4E3F-8A7D-A917C237AE75}"/>
              </a:ext>
            </a:extLst>
          </p:cNvPr>
          <p:cNvSpPr/>
          <p:nvPr/>
        </p:nvSpPr>
        <p:spPr>
          <a:xfrm>
            <a:off x="7003939" y="553745"/>
            <a:ext cx="2169797" cy="956042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Stainless Steel</a:t>
            </a:r>
          </a:p>
          <a:p>
            <a:pPr algn="ctr"/>
            <a:r>
              <a:rPr lang="en-US" dirty="0"/>
              <a:t>1 million ton/year </a:t>
            </a:r>
            <a:endParaRPr lang="en-BE" dirty="0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52DCD218-480E-42A1-9F2D-80083A24A459}"/>
              </a:ext>
            </a:extLst>
          </p:cNvPr>
          <p:cNvSpPr/>
          <p:nvPr/>
        </p:nvSpPr>
        <p:spPr>
          <a:xfrm>
            <a:off x="3368372" y="1418053"/>
            <a:ext cx="2407361" cy="118606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Slags</a:t>
            </a:r>
          </a:p>
          <a:p>
            <a:pPr algn="ctr"/>
            <a:r>
              <a:rPr lang="en-US" dirty="0"/>
              <a:t>0,3 million ton/year</a:t>
            </a:r>
            <a:endParaRPr lang="en-BE" dirty="0"/>
          </a:p>
        </p:txBody>
      </p:sp>
      <p:sp>
        <p:nvSpPr>
          <p:cNvPr id="32" name="Rectangle 21">
            <a:extLst>
              <a:ext uri="{FF2B5EF4-FFF2-40B4-BE49-F238E27FC236}">
                <a16:creationId xmlns:a16="http://schemas.microsoft.com/office/drawing/2014/main" id="{BC7BF7D9-DEC0-4ADC-BBF8-E00F34F0922B}"/>
              </a:ext>
            </a:extLst>
          </p:cNvPr>
          <p:cNvSpPr/>
          <p:nvPr/>
        </p:nvSpPr>
        <p:spPr>
          <a:xfrm>
            <a:off x="5317125" y="4374632"/>
            <a:ext cx="1721927" cy="543356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BE" sz="3200" kern="1200" dirty="0">
                <a:ln w="0"/>
                <a:solidFill>
                  <a:schemeClr val="accent2"/>
                </a:solidFill>
              </a:rPr>
              <a:t>?</a:t>
            </a:r>
          </a:p>
        </p:txBody>
      </p:sp>
      <p:sp>
        <p:nvSpPr>
          <p:cNvPr id="40" name="Forme 23">
            <a:extLst>
              <a:ext uri="{FF2B5EF4-FFF2-40B4-BE49-F238E27FC236}">
                <a16:creationId xmlns:a16="http://schemas.microsoft.com/office/drawing/2014/main" id="{FD8CB480-F4C9-4DAC-999B-FF40EE532666}"/>
              </a:ext>
            </a:extLst>
          </p:cNvPr>
          <p:cNvSpPr>
            <a:spLocks noChangeAspect="1"/>
          </p:cNvSpPr>
          <p:nvPr/>
        </p:nvSpPr>
        <p:spPr>
          <a:xfrm>
            <a:off x="4301009" y="3411451"/>
            <a:ext cx="1886694" cy="1560198"/>
          </a:xfrm>
          <a:prstGeom prst="leftCircularArrow">
            <a:avLst>
              <a:gd name="adj1" fmla="val 12788"/>
              <a:gd name="adj2" fmla="val 1142322"/>
              <a:gd name="adj3" fmla="val 6365644"/>
              <a:gd name="adj4" fmla="val 10765371"/>
              <a:gd name="adj5" fmla="val 12287"/>
            </a:avLst>
          </a:prstGeom>
          <a:gradFill>
            <a:gsLst>
              <a:gs pos="0">
                <a:srgbClr val="3F80CD"/>
              </a:gs>
              <a:gs pos="100000">
                <a:srgbClr val="9BC1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0"/>
          </a:gradFill>
          <a:ln>
            <a:solidFill>
              <a:schemeClr val="accent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9" name="Forme 35">
            <a:extLst>
              <a:ext uri="{FF2B5EF4-FFF2-40B4-BE49-F238E27FC236}">
                <a16:creationId xmlns:a16="http://schemas.microsoft.com/office/drawing/2014/main" id="{8B8F0223-C182-4AB5-A041-12624ECA8A48}"/>
              </a:ext>
            </a:extLst>
          </p:cNvPr>
          <p:cNvSpPr>
            <a:spLocks noChangeAspect="1"/>
          </p:cNvSpPr>
          <p:nvPr/>
        </p:nvSpPr>
        <p:spPr>
          <a:xfrm rot="10800000" flipV="1">
            <a:off x="-471967" y="2209926"/>
            <a:ext cx="6234695" cy="2605370"/>
          </a:xfrm>
          <a:prstGeom prst="leftCircularArrow">
            <a:avLst>
              <a:gd name="adj1" fmla="val 10980"/>
              <a:gd name="adj2" fmla="val 1142322"/>
              <a:gd name="adj3" fmla="val 6300000"/>
              <a:gd name="adj4" fmla="val 10903011"/>
              <a:gd name="adj5" fmla="val 12500"/>
            </a:avLst>
          </a:prstGeom>
          <a:gradFill>
            <a:gsLst>
              <a:gs pos="0">
                <a:srgbClr val="3F80CD"/>
              </a:gs>
              <a:gs pos="100000">
                <a:srgbClr val="9BC1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0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BE" dirty="0"/>
          </a:p>
        </p:txBody>
      </p:sp>
      <p:sp>
        <p:nvSpPr>
          <p:cNvPr id="41" name="Arrow: Curved Down 40">
            <a:extLst>
              <a:ext uri="{FF2B5EF4-FFF2-40B4-BE49-F238E27FC236}">
                <a16:creationId xmlns:a16="http://schemas.microsoft.com/office/drawing/2014/main" id="{B8B7C5AD-8F42-4A7A-831D-88155295AB09}"/>
              </a:ext>
            </a:extLst>
          </p:cNvPr>
          <p:cNvSpPr/>
          <p:nvPr/>
        </p:nvSpPr>
        <p:spPr>
          <a:xfrm rot="15151932">
            <a:off x="995784" y="1724712"/>
            <a:ext cx="2635471" cy="970427"/>
          </a:xfrm>
          <a:prstGeom prst="curvedDownArrow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chemeClr val="tx1"/>
              </a:solidFill>
            </a:endParaRPr>
          </a:p>
        </p:txBody>
      </p:sp>
      <p:sp>
        <p:nvSpPr>
          <p:cNvPr id="10" name="Rectangle 25"/>
          <p:cNvSpPr/>
          <p:nvPr/>
        </p:nvSpPr>
        <p:spPr>
          <a:xfrm>
            <a:off x="3080907" y="2933575"/>
            <a:ext cx="3363793" cy="5433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BE" sz="2800" kern="1200" dirty="0">
                <a:solidFill>
                  <a:schemeClr val="bg1"/>
                </a:solidFill>
                <a:sym typeface="Wingdings" panose="05000000000000000000" pitchFamily="2" charset="2"/>
              </a:rPr>
              <a:t>   </a:t>
            </a:r>
            <a:r>
              <a:rPr lang="fr-BE" sz="2800" kern="1200" dirty="0" err="1">
                <a:solidFill>
                  <a:schemeClr val="bg1"/>
                </a:solidFill>
                <a:sym typeface="Wingdings" panose="05000000000000000000" pitchFamily="2" charset="2"/>
              </a:rPr>
              <a:t>Scrap</a:t>
            </a:r>
            <a:r>
              <a:rPr lang="fr-BE" sz="2800" kern="1200" dirty="0">
                <a:solidFill>
                  <a:schemeClr val="bg1"/>
                </a:solidFill>
                <a:sym typeface="Wingdings" panose="05000000000000000000" pitchFamily="2" charset="2"/>
              </a:rPr>
              <a:t> 		 </a:t>
            </a:r>
            <a:r>
              <a:rPr lang="fr-BE" sz="2800" kern="1200" dirty="0" err="1">
                <a:solidFill>
                  <a:schemeClr val="bg1"/>
                </a:solidFill>
                <a:sym typeface="Wingdings" panose="05000000000000000000" pitchFamily="2" charset="2"/>
              </a:rPr>
              <a:t>Slags</a:t>
            </a:r>
            <a:r>
              <a:rPr lang="fr-BE" sz="2800" kern="1200" dirty="0">
                <a:solidFill>
                  <a:schemeClr val="bg1"/>
                </a:solidFill>
                <a:sym typeface="Wingdings" panose="05000000000000000000" pitchFamily="2" charset="2"/>
              </a:rPr>
              <a:t>              </a:t>
            </a:r>
            <a:endParaRPr lang="fr-BE" sz="2800" kern="1200" baseline="-25000" dirty="0">
              <a:solidFill>
                <a:schemeClr val="bg1"/>
              </a:solidFill>
            </a:endParaRPr>
          </a:p>
        </p:txBody>
      </p:sp>
      <p:sp>
        <p:nvSpPr>
          <p:cNvPr id="43" name="Forme 35">
            <a:extLst>
              <a:ext uri="{FF2B5EF4-FFF2-40B4-BE49-F238E27FC236}">
                <a16:creationId xmlns:a16="http://schemas.microsoft.com/office/drawing/2014/main" id="{9EE26486-3A63-41EA-92CD-ABDBC7080849}"/>
              </a:ext>
            </a:extLst>
          </p:cNvPr>
          <p:cNvSpPr>
            <a:spLocks noChangeAspect="1"/>
          </p:cNvSpPr>
          <p:nvPr/>
        </p:nvSpPr>
        <p:spPr>
          <a:xfrm rot="10800000" flipV="1">
            <a:off x="3581229" y="1781917"/>
            <a:ext cx="1460080" cy="1564053"/>
          </a:xfrm>
          <a:prstGeom prst="leftCircularArrow">
            <a:avLst>
              <a:gd name="adj1" fmla="val 10980"/>
              <a:gd name="adj2" fmla="val 1142322"/>
              <a:gd name="adj3" fmla="val 6300000"/>
              <a:gd name="adj4" fmla="val 7800002"/>
              <a:gd name="adj5" fmla="val 12500"/>
            </a:avLst>
          </a:prstGeom>
          <a:gradFill>
            <a:gsLst>
              <a:gs pos="0">
                <a:srgbClr val="3F80CD"/>
              </a:gs>
              <a:gs pos="100000">
                <a:srgbClr val="9BC1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0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Forme 23"/>
          <p:cNvSpPr>
            <a:spLocks noChangeAspect="1"/>
          </p:cNvSpPr>
          <p:nvPr/>
        </p:nvSpPr>
        <p:spPr>
          <a:xfrm>
            <a:off x="4291395" y="1446995"/>
            <a:ext cx="1886694" cy="1886982"/>
          </a:xfrm>
          <a:prstGeom prst="leftCircularArrow">
            <a:avLst>
              <a:gd name="adj1" fmla="val 12788"/>
              <a:gd name="adj2" fmla="val 1142322"/>
              <a:gd name="adj3" fmla="val 6365644"/>
              <a:gd name="adj4" fmla="val 10765371"/>
              <a:gd name="adj5" fmla="val 12287"/>
            </a:avLst>
          </a:prstGeom>
          <a:gradFill>
            <a:gsLst>
              <a:gs pos="0">
                <a:srgbClr val="3F80CD"/>
              </a:gs>
              <a:gs pos="100000">
                <a:srgbClr val="9BC1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0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4023" y="-70686"/>
            <a:ext cx="6400278" cy="857250"/>
          </a:xfrm>
        </p:spPr>
        <p:txBody>
          <a:bodyPr/>
          <a:lstStyle/>
          <a:p>
            <a:r>
              <a:rPr lang="nl-NL" b="1" dirty="0"/>
              <a:t>Orbix &amp; </a:t>
            </a:r>
            <a:r>
              <a:rPr lang="en-CA" b="1" dirty="0"/>
              <a:t>Circular Economy</a:t>
            </a:r>
            <a:endParaRPr lang="en-CA" sz="2800" b="1" dirty="0"/>
          </a:p>
        </p:txBody>
      </p:sp>
      <p:pic>
        <p:nvPicPr>
          <p:cNvPr id="16" name="Afbeelding 4" descr="Logo_Orbix_pos.png">
            <a:extLst>
              <a:ext uri="{FF2B5EF4-FFF2-40B4-BE49-F238E27FC236}">
                <a16:creationId xmlns:a16="http://schemas.microsoft.com/office/drawing/2014/main" id="{AF6A477D-BADA-402F-8D8C-68F5878F08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8161" y="99743"/>
            <a:ext cx="1008000" cy="34085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63C212F-EB4B-4F14-8DE7-738CEC96D5F9}"/>
              </a:ext>
            </a:extLst>
          </p:cNvPr>
          <p:cNvSpPr/>
          <p:nvPr/>
        </p:nvSpPr>
        <p:spPr>
          <a:xfrm>
            <a:off x="-53788" y="4835640"/>
            <a:ext cx="9197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Hand-picking, crushing, screening, </a:t>
            </a:r>
            <a:r>
              <a:rPr lang="en-US" b="1" dirty="0" err="1">
                <a:solidFill>
                  <a:srgbClr val="FFFF00"/>
                </a:solidFill>
              </a:rPr>
              <a:t>demetallization</a:t>
            </a:r>
            <a:r>
              <a:rPr lang="en-US" b="1" dirty="0">
                <a:solidFill>
                  <a:srgbClr val="FFFF00"/>
                </a:solidFill>
              </a:rPr>
              <a:t> and washing to obtain the desired quality</a:t>
            </a:r>
            <a:endParaRPr lang="nl-NL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80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D27CE56-8958-4A68-8A5A-8BE404B1020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4054" y="130721"/>
            <a:ext cx="4113610" cy="2419338"/>
          </a:xfrm>
          <a:prstGeom prst="rect">
            <a:avLst/>
          </a:prstGeom>
        </p:spPr>
      </p:pic>
      <p:pic>
        <p:nvPicPr>
          <p:cNvPr id="1028" name="Picture 4" descr="Homme prÃ©sentant une idÃ©e ampoule de dessin : Clipart vectoriel">
            <a:extLst>
              <a:ext uri="{FF2B5EF4-FFF2-40B4-BE49-F238E27FC236}">
                <a16:creationId xmlns:a16="http://schemas.microsoft.com/office/drawing/2014/main" id="{06613967-5CD8-4D06-A439-CA6F59D312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17"/>
          <a:stretch/>
        </p:blipFill>
        <p:spPr bwMode="auto">
          <a:xfrm>
            <a:off x="5303456" y="2290751"/>
            <a:ext cx="1855792" cy="294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894CAA36-DE1D-4881-AB1C-F729AE260959}"/>
              </a:ext>
            </a:extLst>
          </p:cNvPr>
          <p:cNvSpPr/>
          <p:nvPr/>
        </p:nvSpPr>
        <p:spPr>
          <a:xfrm>
            <a:off x="3988658" y="2138082"/>
            <a:ext cx="2056936" cy="811714"/>
          </a:xfrm>
          <a:prstGeom prst="wedgeEllipseCallout">
            <a:avLst>
              <a:gd name="adj1" fmla="val 57331"/>
              <a:gd name="adj2" fmla="val 88975"/>
            </a:avLst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Bahnschrift SemiBold" panose="020B0502040204020203" pitchFamily="34" charset="0"/>
              </a:rPr>
              <a:t>Well, that is simply because of carbonation….</a:t>
            </a:r>
            <a:endParaRPr lang="en-BE" sz="1200" dirty="0">
              <a:latin typeface="Bahnschrift SemiBold" panose="020B0502040204020203" pitchFamily="34" charset="0"/>
            </a:endParaRPr>
          </a:p>
        </p:txBody>
      </p:sp>
      <p:pic>
        <p:nvPicPr>
          <p:cNvPr id="7" name="Picture 4" descr="Homme prÃ©sentant une idÃ©e ampoule de dessin : Clipart vectoriel">
            <a:extLst>
              <a:ext uri="{FF2B5EF4-FFF2-40B4-BE49-F238E27FC236}">
                <a16:creationId xmlns:a16="http://schemas.microsoft.com/office/drawing/2014/main" id="{2E8C5F4C-E6C2-407F-9700-5C4F6B5810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89"/>
          <a:stretch/>
        </p:blipFill>
        <p:spPr bwMode="auto">
          <a:xfrm flipH="1">
            <a:off x="2172695" y="2249137"/>
            <a:ext cx="1855791" cy="296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189CF2B5-0F6F-46B2-95F3-6F086C1046F8}"/>
              </a:ext>
            </a:extLst>
          </p:cNvPr>
          <p:cNvSpPr/>
          <p:nvPr/>
        </p:nvSpPr>
        <p:spPr>
          <a:xfrm>
            <a:off x="1958784" y="1415332"/>
            <a:ext cx="1898649" cy="1022630"/>
          </a:xfrm>
          <a:prstGeom prst="wedgeEllipseCallout">
            <a:avLst>
              <a:gd name="adj1" fmla="val 6402"/>
              <a:gd name="adj2" fmla="val 76905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Bahnschrift SemiBold" panose="020B0502040204020203" pitchFamily="34" charset="0"/>
              </a:rPr>
              <a:t>Why this big block now? First it was powder!</a:t>
            </a:r>
            <a:endParaRPr lang="en-BE" sz="1200" dirty="0">
              <a:latin typeface="Bahnschrift SemiBold" panose="020B0502040204020203" pitchFamily="34" charset="0"/>
            </a:endParaRP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91398EA2-E858-41E9-8289-9E132D2B6568}"/>
              </a:ext>
            </a:extLst>
          </p:cNvPr>
          <p:cNvSpPr/>
          <p:nvPr/>
        </p:nvSpPr>
        <p:spPr>
          <a:xfrm>
            <a:off x="2014244" y="3843649"/>
            <a:ext cx="1647302" cy="536050"/>
          </a:xfrm>
          <a:prstGeom prst="wedgeEllipseCallout">
            <a:avLst>
              <a:gd name="adj1" fmla="val 8287"/>
              <a:gd name="adj2" fmla="val -87505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Bahnschrift SemiBold" panose="020B0502040204020203" pitchFamily="34" charset="0"/>
              </a:rPr>
              <a:t>Really?</a:t>
            </a:r>
          </a:p>
          <a:p>
            <a:pPr algn="ctr"/>
            <a:r>
              <a:rPr lang="en-US" sz="1200" dirty="0">
                <a:latin typeface="Bahnschrift SemiBold" panose="020B0502040204020203" pitchFamily="34" charset="0"/>
              </a:rPr>
              <a:t>Hmmm</a:t>
            </a:r>
            <a:r>
              <a:rPr lang="en-US" sz="1200" dirty="0"/>
              <a:t>…</a:t>
            </a:r>
            <a:endParaRPr lang="en-BE" sz="1200" dirty="0"/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42EFA225-C4A1-4553-A628-E61F763137B8}"/>
              </a:ext>
            </a:extLst>
          </p:cNvPr>
          <p:cNvSpPr/>
          <p:nvPr/>
        </p:nvSpPr>
        <p:spPr>
          <a:xfrm>
            <a:off x="4925104" y="4111674"/>
            <a:ext cx="2459830" cy="650118"/>
          </a:xfrm>
          <a:prstGeom prst="wedgeEllipseCallout">
            <a:avLst>
              <a:gd name="adj1" fmla="val 18900"/>
              <a:gd name="adj2" fmla="val -91856"/>
            </a:avLst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Bahnschrift SemiBold" panose="020B0502040204020203" pitchFamily="34" charset="0"/>
              </a:rPr>
              <a:t>Yes, actually, CO</a:t>
            </a:r>
            <a:r>
              <a:rPr lang="en-US" sz="1200" baseline="-25000" dirty="0">
                <a:latin typeface="Bahnschrift SemiBold" panose="020B0502040204020203" pitchFamily="34" charset="0"/>
              </a:rPr>
              <a:t>2</a:t>
            </a:r>
            <a:r>
              <a:rPr lang="en-US" sz="1200" dirty="0">
                <a:latin typeface="Bahnschrift SemiBold" panose="020B0502040204020203" pitchFamily="34" charset="0"/>
              </a:rPr>
              <a:t> from  air reacts with…</a:t>
            </a:r>
            <a:endParaRPr lang="en-BE" sz="1200" dirty="0">
              <a:latin typeface="Bahnschrift SemiBol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DCF2B3-2FE3-4436-B841-8F0EED24A5AE}"/>
              </a:ext>
            </a:extLst>
          </p:cNvPr>
          <p:cNvSpPr txBox="1"/>
          <p:nvPr/>
        </p:nvSpPr>
        <p:spPr>
          <a:xfrm>
            <a:off x="1846264" y="225518"/>
            <a:ext cx="545147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Piece of history !</a:t>
            </a:r>
          </a:p>
          <a:p>
            <a:pPr algn="ctr"/>
            <a:endParaRPr lang="en-US" sz="500" b="1" dirty="0">
              <a:solidFill>
                <a:srgbClr val="FFFF00"/>
              </a:solidFill>
            </a:endParaRPr>
          </a:p>
          <a:p>
            <a:pPr algn="ctr"/>
            <a:r>
              <a:rPr lang="en-US" sz="1600" b="1" dirty="0">
                <a:solidFill>
                  <a:srgbClr val="FFFF00"/>
                </a:solidFill>
              </a:rPr>
              <a:t>2004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CBED8A-FD48-4248-B1F5-93999604BEEB}"/>
              </a:ext>
            </a:extLst>
          </p:cNvPr>
          <p:cNvSpPr txBox="1"/>
          <p:nvPr/>
        </p:nvSpPr>
        <p:spPr>
          <a:xfrm>
            <a:off x="-1621217" y="1860532"/>
            <a:ext cx="5451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600" b="1" dirty="0">
                <a:solidFill>
                  <a:srgbClr val="71A5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</a:t>
            </a:r>
          </a:p>
          <a:p>
            <a:pPr algn="ctr"/>
            <a:r>
              <a:rPr lang="en-US" sz="1600" b="1" dirty="0">
                <a:solidFill>
                  <a:srgbClr val="71A5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simple conversation …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4E2D74-F386-475E-8D87-1EEE96CD1966}"/>
              </a:ext>
            </a:extLst>
          </p:cNvPr>
          <p:cNvSpPr txBox="1"/>
          <p:nvPr/>
        </p:nvSpPr>
        <p:spPr>
          <a:xfrm>
            <a:off x="5286569" y="1872578"/>
            <a:ext cx="5451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600" b="1" dirty="0">
                <a:solidFill>
                  <a:srgbClr val="71A5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the development of an </a:t>
            </a:r>
          </a:p>
          <a:p>
            <a:pPr algn="ctr"/>
            <a:r>
              <a:rPr lang="en-US" sz="1600" b="1" dirty="0">
                <a:solidFill>
                  <a:srgbClr val="71A5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innovative technology…</a:t>
            </a:r>
            <a:endParaRPr lang="en-BE" sz="1600" b="1" dirty="0">
              <a:solidFill>
                <a:srgbClr val="71A58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Afbeelding 4" descr="Logo_Orbix_pos.png">
            <a:extLst>
              <a:ext uri="{FF2B5EF4-FFF2-40B4-BE49-F238E27FC236}">
                <a16:creationId xmlns:a16="http://schemas.microsoft.com/office/drawing/2014/main" id="{AE0C2AC2-7E8C-40CB-B93C-F0403213D08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8161" y="4761792"/>
            <a:ext cx="1008000" cy="34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19756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062D9E4-9A3D-4517-BA51-EE0B0B6F4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656" y="-215153"/>
            <a:ext cx="10090231" cy="5358653"/>
          </a:xfrm>
          <a:prstGeom prst="rect">
            <a:avLst/>
          </a:prstGeom>
        </p:spPr>
      </p:pic>
      <p:sp>
        <p:nvSpPr>
          <p:cNvPr id="11" name="Rectangle 21"/>
          <p:cNvSpPr/>
          <p:nvPr/>
        </p:nvSpPr>
        <p:spPr>
          <a:xfrm>
            <a:off x="528034" y="4040551"/>
            <a:ext cx="2198023" cy="838835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</a:pPr>
            <a:r>
              <a:rPr lang="fr-BE" sz="3200" kern="1200" dirty="0" err="1">
                <a:ln w="0"/>
                <a:solidFill>
                  <a:schemeClr val="bg1"/>
                </a:solidFill>
              </a:rPr>
              <a:t>Stinox</a:t>
            </a:r>
            <a:r>
              <a:rPr lang="fr-BE" sz="3200" kern="1200" dirty="0">
                <a:ln w="0"/>
                <a:solidFill>
                  <a:schemeClr val="bg1"/>
                </a:solidFill>
              </a:rPr>
              <a:t>®</a:t>
            </a:r>
          </a:p>
          <a:p>
            <a:pPr lvl="0" algn="ctr" defTabSz="533400">
              <a:lnSpc>
                <a:spcPct val="90000"/>
              </a:lnSpc>
              <a:spcBef>
                <a:spcPct val="0"/>
              </a:spcBef>
            </a:pPr>
            <a:r>
              <a:rPr lang="fr-BE" sz="3200" kern="1200" dirty="0" err="1">
                <a:ln w="0"/>
                <a:solidFill>
                  <a:schemeClr val="bg1"/>
                </a:solidFill>
              </a:rPr>
              <a:t>Fillinox</a:t>
            </a:r>
            <a:r>
              <a:rPr lang="fr-BE" sz="3200" kern="1200" dirty="0">
                <a:ln w="0"/>
                <a:solidFill>
                  <a:schemeClr val="bg1"/>
                </a:solidFill>
              </a:rPr>
              <a:t>®</a:t>
            </a:r>
          </a:p>
        </p:txBody>
      </p:sp>
      <p:sp>
        <p:nvSpPr>
          <p:cNvPr id="18" name="Forme 35"/>
          <p:cNvSpPr>
            <a:spLocks noChangeAspect="1"/>
          </p:cNvSpPr>
          <p:nvPr/>
        </p:nvSpPr>
        <p:spPr>
          <a:xfrm rot="10800000" flipV="1">
            <a:off x="3612064" y="1847397"/>
            <a:ext cx="1460080" cy="1564053"/>
          </a:xfrm>
          <a:prstGeom prst="leftCircularArrow">
            <a:avLst>
              <a:gd name="adj1" fmla="val 10980"/>
              <a:gd name="adj2" fmla="val 1142322"/>
              <a:gd name="adj3" fmla="val 6300000"/>
              <a:gd name="adj4" fmla="val 7800002"/>
              <a:gd name="adj5" fmla="val 12500"/>
            </a:avLst>
          </a:prstGeom>
          <a:gradFill>
            <a:gsLst>
              <a:gs pos="0">
                <a:srgbClr val="3F80CD"/>
              </a:gs>
              <a:gs pos="100000">
                <a:srgbClr val="9BC1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0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Rectangle 21"/>
          <p:cNvSpPr/>
          <p:nvPr/>
        </p:nvSpPr>
        <p:spPr>
          <a:xfrm>
            <a:off x="2178205" y="691284"/>
            <a:ext cx="4899102" cy="70333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BE" sz="3200" dirty="0">
                <a:ln w="0"/>
                <a:solidFill>
                  <a:schemeClr val="tx1"/>
                </a:solidFill>
              </a:rPr>
              <a:t>Stainless Steel Production</a:t>
            </a:r>
            <a:endParaRPr lang="fr-BE" sz="3200" kern="1200" dirty="0">
              <a:ln w="0"/>
              <a:solidFill>
                <a:schemeClr val="tx1"/>
              </a:solidFill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B3FDC987-0DBA-4E3F-8A7D-A917C237AE75}"/>
              </a:ext>
            </a:extLst>
          </p:cNvPr>
          <p:cNvSpPr/>
          <p:nvPr/>
        </p:nvSpPr>
        <p:spPr>
          <a:xfrm>
            <a:off x="7003939" y="553745"/>
            <a:ext cx="2169797" cy="956042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Stainless Steel</a:t>
            </a:r>
          </a:p>
          <a:p>
            <a:pPr algn="ctr"/>
            <a:r>
              <a:rPr lang="en-US" dirty="0"/>
              <a:t>1 million ton/year </a:t>
            </a:r>
            <a:endParaRPr lang="en-BE" dirty="0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52DCD218-480E-42A1-9F2D-80083A24A459}"/>
              </a:ext>
            </a:extLst>
          </p:cNvPr>
          <p:cNvSpPr/>
          <p:nvPr/>
        </p:nvSpPr>
        <p:spPr>
          <a:xfrm>
            <a:off x="3368372" y="1418053"/>
            <a:ext cx="2407361" cy="118606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Slags</a:t>
            </a:r>
          </a:p>
          <a:p>
            <a:pPr algn="ctr"/>
            <a:r>
              <a:rPr lang="en-US" dirty="0"/>
              <a:t>0,3 million ton/year</a:t>
            </a:r>
            <a:endParaRPr lang="en-BE" dirty="0"/>
          </a:p>
        </p:txBody>
      </p:sp>
      <p:sp>
        <p:nvSpPr>
          <p:cNvPr id="32" name="Rectangle 21">
            <a:extLst>
              <a:ext uri="{FF2B5EF4-FFF2-40B4-BE49-F238E27FC236}">
                <a16:creationId xmlns:a16="http://schemas.microsoft.com/office/drawing/2014/main" id="{BC7BF7D9-DEC0-4ADC-BBF8-E00F34F0922B}"/>
              </a:ext>
            </a:extLst>
          </p:cNvPr>
          <p:cNvSpPr/>
          <p:nvPr/>
        </p:nvSpPr>
        <p:spPr>
          <a:xfrm>
            <a:off x="5317125" y="4374632"/>
            <a:ext cx="1721927" cy="543356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BE" sz="3200" kern="1200" dirty="0">
                <a:ln w="0"/>
                <a:solidFill>
                  <a:schemeClr val="accent2"/>
                </a:solidFill>
              </a:rPr>
              <a:t>?</a:t>
            </a:r>
          </a:p>
        </p:txBody>
      </p:sp>
      <p:sp>
        <p:nvSpPr>
          <p:cNvPr id="40" name="Forme 23">
            <a:extLst>
              <a:ext uri="{FF2B5EF4-FFF2-40B4-BE49-F238E27FC236}">
                <a16:creationId xmlns:a16="http://schemas.microsoft.com/office/drawing/2014/main" id="{FD8CB480-F4C9-4DAC-999B-FF40EE532666}"/>
              </a:ext>
            </a:extLst>
          </p:cNvPr>
          <p:cNvSpPr>
            <a:spLocks noChangeAspect="1"/>
          </p:cNvSpPr>
          <p:nvPr/>
        </p:nvSpPr>
        <p:spPr>
          <a:xfrm>
            <a:off x="4301009" y="3411451"/>
            <a:ext cx="1886694" cy="1560198"/>
          </a:xfrm>
          <a:prstGeom prst="leftCircularArrow">
            <a:avLst>
              <a:gd name="adj1" fmla="val 12788"/>
              <a:gd name="adj2" fmla="val 1142322"/>
              <a:gd name="adj3" fmla="val 6365644"/>
              <a:gd name="adj4" fmla="val 10765371"/>
              <a:gd name="adj5" fmla="val 12287"/>
            </a:avLst>
          </a:prstGeom>
          <a:gradFill>
            <a:gsLst>
              <a:gs pos="0">
                <a:srgbClr val="3F80CD"/>
              </a:gs>
              <a:gs pos="100000">
                <a:srgbClr val="9BC1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0"/>
          </a:gradFill>
          <a:ln>
            <a:solidFill>
              <a:schemeClr val="accent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9" name="Forme 35">
            <a:extLst>
              <a:ext uri="{FF2B5EF4-FFF2-40B4-BE49-F238E27FC236}">
                <a16:creationId xmlns:a16="http://schemas.microsoft.com/office/drawing/2014/main" id="{8B8F0223-C182-4AB5-A041-12624ECA8A48}"/>
              </a:ext>
            </a:extLst>
          </p:cNvPr>
          <p:cNvSpPr>
            <a:spLocks noChangeAspect="1"/>
          </p:cNvSpPr>
          <p:nvPr/>
        </p:nvSpPr>
        <p:spPr>
          <a:xfrm rot="10800000" flipV="1">
            <a:off x="-471967" y="2209926"/>
            <a:ext cx="6234695" cy="2605370"/>
          </a:xfrm>
          <a:prstGeom prst="leftCircularArrow">
            <a:avLst>
              <a:gd name="adj1" fmla="val 10980"/>
              <a:gd name="adj2" fmla="val 1142322"/>
              <a:gd name="adj3" fmla="val 6300000"/>
              <a:gd name="adj4" fmla="val 10903011"/>
              <a:gd name="adj5" fmla="val 12500"/>
            </a:avLst>
          </a:prstGeom>
          <a:gradFill>
            <a:gsLst>
              <a:gs pos="0">
                <a:srgbClr val="3F80CD"/>
              </a:gs>
              <a:gs pos="100000">
                <a:srgbClr val="9BC1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0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BE" dirty="0"/>
          </a:p>
        </p:txBody>
      </p:sp>
      <p:sp>
        <p:nvSpPr>
          <p:cNvPr id="41" name="Arrow: Curved Down 40">
            <a:extLst>
              <a:ext uri="{FF2B5EF4-FFF2-40B4-BE49-F238E27FC236}">
                <a16:creationId xmlns:a16="http://schemas.microsoft.com/office/drawing/2014/main" id="{B8B7C5AD-8F42-4A7A-831D-88155295AB09}"/>
              </a:ext>
            </a:extLst>
          </p:cNvPr>
          <p:cNvSpPr/>
          <p:nvPr/>
        </p:nvSpPr>
        <p:spPr>
          <a:xfrm rot="15151932">
            <a:off x="995784" y="1724712"/>
            <a:ext cx="2635471" cy="970427"/>
          </a:xfrm>
          <a:prstGeom prst="curvedDownArrow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chemeClr val="tx1"/>
              </a:solidFill>
            </a:endParaRPr>
          </a:p>
        </p:txBody>
      </p:sp>
      <p:sp>
        <p:nvSpPr>
          <p:cNvPr id="10" name="Rectangle 25"/>
          <p:cNvSpPr/>
          <p:nvPr/>
        </p:nvSpPr>
        <p:spPr>
          <a:xfrm>
            <a:off x="3080907" y="2933575"/>
            <a:ext cx="3363793" cy="5433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BE" sz="2800" kern="1200" dirty="0">
                <a:solidFill>
                  <a:schemeClr val="bg1"/>
                </a:solidFill>
                <a:sym typeface="Wingdings" panose="05000000000000000000" pitchFamily="2" charset="2"/>
              </a:rPr>
              <a:t>   </a:t>
            </a:r>
            <a:r>
              <a:rPr lang="fr-BE" sz="2800" kern="1200" dirty="0" err="1">
                <a:solidFill>
                  <a:schemeClr val="bg1"/>
                </a:solidFill>
                <a:sym typeface="Wingdings" panose="05000000000000000000" pitchFamily="2" charset="2"/>
              </a:rPr>
              <a:t>Scrap</a:t>
            </a:r>
            <a:r>
              <a:rPr lang="fr-BE" sz="2800" kern="1200" dirty="0">
                <a:solidFill>
                  <a:schemeClr val="bg1"/>
                </a:solidFill>
                <a:sym typeface="Wingdings" panose="05000000000000000000" pitchFamily="2" charset="2"/>
              </a:rPr>
              <a:t> 		 </a:t>
            </a:r>
            <a:r>
              <a:rPr lang="fr-BE" sz="2800" kern="1200" dirty="0" err="1">
                <a:solidFill>
                  <a:schemeClr val="bg1"/>
                </a:solidFill>
                <a:sym typeface="Wingdings" panose="05000000000000000000" pitchFamily="2" charset="2"/>
              </a:rPr>
              <a:t>Slags</a:t>
            </a:r>
            <a:r>
              <a:rPr lang="fr-BE" sz="2800" kern="1200" dirty="0">
                <a:solidFill>
                  <a:schemeClr val="bg1"/>
                </a:solidFill>
                <a:sym typeface="Wingdings" panose="05000000000000000000" pitchFamily="2" charset="2"/>
              </a:rPr>
              <a:t>              </a:t>
            </a:r>
            <a:endParaRPr lang="fr-BE" sz="2800" kern="1200" baseline="-25000" dirty="0">
              <a:solidFill>
                <a:schemeClr val="bg1"/>
              </a:solidFill>
            </a:endParaRPr>
          </a:p>
        </p:txBody>
      </p:sp>
      <p:sp>
        <p:nvSpPr>
          <p:cNvPr id="43" name="Forme 35">
            <a:extLst>
              <a:ext uri="{FF2B5EF4-FFF2-40B4-BE49-F238E27FC236}">
                <a16:creationId xmlns:a16="http://schemas.microsoft.com/office/drawing/2014/main" id="{9EE26486-3A63-41EA-92CD-ABDBC7080849}"/>
              </a:ext>
            </a:extLst>
          </p:cNvPr>
          <p:cNvSpPr>
            <a:spLocks noChangeAspect="1"/>
          </p:cNvSpPr>
          <p:nvPr/>
        </p:nvSpPr>
        <p:spPr>
          <a:xfrm rot="10800000" flipV="1">
            <a:off x="3581229" y="1781917"/>
            <a:ext cx="1460080" cy="1564053"/>
          </a:xfrm>
          <a:prstGeom prst="leftCircularArrow">
            <a:avLst>
              <a:gd name="adj1" fmla="val 10980"/>
              <a:gd name="adj2" fmla="val 1142322"/>
              <a:gd name="adj3" fmla="val 6300000"/>
              <a:gd name="adj4" fmla="val 7800002"/>
              <a:gd name="adj5" fmla="val 12500"/>
            </a:avLst>
          </a:prstGeom>
          <a:gradFill>
            <a:gsLst>
              <a:gs pos="0">
                <a:srgbClr val="3F80CD"/>
              </a:gs>
              <a:gs pos="100000">
                <a:srgbClr val="9BC1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0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Forme 23"/>
          <p:cNvSpPr>
            <a:spLocks noChangeAspect="1"/>
          </p:cNvSpPr>
          <p:nvPr/>
        </p:nvSpPr>
        <p:spPr>
          <a:xfrm>
            <a:off x="4291395" y="1446995"/>
            <a:ext cx="1886694" cy="1886982"/>
          </a:xfrm>
          <a:prstGeom prst="leftCircularArrow">
            <a:avLst>
              <a:gd name="adj1" fmla="val 12788"/>
              <a:gd name="adj2" fmla="val 1142322"/>
              <a:gd name="adj3" fmla="val 6365644"/>
              <a:gd name="adj4" fmla="val 10765371"/>
              <a:gd name="adj5" fmla="val 12287"/>
            </a:avLst>
          </a:prstGeom>
          <a:gradFill>
            <a:gsLst>
              <a:gs pos="0">
                <a:srgbClr val="3F80CD"/>
              </a:gs>
              <a:gs pos="100000">
                <a:srgbClr val="9BC1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0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4023" y="-70686"/>
            <a:ext cx="6400278" cy="857250"/>
          </a:xfrm>
        </p:spPr>
        <p:txBody>
          <a:bodyPr/>
          <a:lstStyle/>
          <a:p>
            <a:r>
              <a:rPr lang="nl-NL" b="1" dirty="0"/>
              <a:t>Orbix &amp; </a:t>
            </a:r>
            <a:r>
              <a:rPr lang="en-CA" b="1" dirty="0"/>
              <a:t>Circular Economy</a:t>
            </a:r>
            <a:endParaRPr lang="en-CA" sz="2800" b="1" dirty="0"/>
          </a:p>
        </p:txBody>
      </p:sp>
      <p:pic>
        <p:nvPicPr>
          <p:cNvPr id="16" name="Afbeelding 4" descr="Logo_Orbix_pos.png">
            <a:extLst>
              <a:ext uri="{FF2B5EF4-FFF2-40B4-BE49-F238E27FC236}">
                <a16:creationId xmlns:a16="http://schemas.microsoft.com/office/drawing/2014/main" id="{7AB46A1E-56DA-4C71-9A04-CA32E79354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8161" y="99743"/>
            <a:ext cx="1008000" cy="34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9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062D9E4-9A3D-4517-BA51-EE0B0B6F4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656" y="-215153"/>
            <a:ext cx="10090231" cy="5358653"/>
          </a:xfrm>
          <a:prstGeom prst="rect">
            <a:avLst/>
          </a:prstGeom>
        </p:spPr>
      </p:pic>
      <p:sp>
        <p:nvSpPr>
          <p:cNvPr id="11" name="Rectangle 21"/>
          <p:cNvSpPr/>
          <p:nvPr/>
        </p:nvSpPr>
        <p:spPr>
          <a:xfrm>
            <a:off x="528034" y="4040551"/>
            <a:ext cx="2198023" cy="838835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</a:pPr>
            <a:r>
              <a:rPr lang="fr-BE" sz="3200" kern="1200" dirty="0" err="1">
                <a:ln w="0"/>
                <a:solidFill>
                  <a:schemeClr val="bg1"/>
                </a:solidFill>
              </a:rPr>
              <a:t>Stinox</a:t>
            </a:r>
            <a:r>
              <a:rPr lang="fr-BE" sz="3200" kern="1200" dirty="0">
                <a:ln w="0"/>
                <a:solidFill>
                  <a:schemeClr val="bg1"/>
                </a:solidFill>
              </a:rPr>
              <a:t>®</a:t>
            </a:r>
          </a:p>
          <a:p>
            <a:pPr lvl="0" algn="ctr" defTabSz="533400">
              <a:lnSpc>
                <a:spcPct val="90000"/>
              </a:lnSpc>
              <a:spcBef>
                <a:spcPct val="0"/>
              </a:spcBef>
            </a:pPr>
            <a:r>
              <a:rPr lang="fr-BE" sz="3200" kern="1200" dirty="0" err="1">
                <a:ln w="0"/>
                <a:solidFill>
                  <a:schemeClr val="bg1"/>
                </a:solidFill>
              </a:rPr>
              <a:t>Fillinox</a:t>
            </a:r>
            <a:r>
              <a:rPr lang="fr-BE" sz="3200" kern="1200" dirty="0">
                <a:ln w="0"/>
                <a:solidFill>
                  <a:schemeClr val="bg1"/>
                </a:solidFill>
              </a:rPr>
              <a:t>®</a:t>
            </a:r>
          </a:p>
        </p:txBody>
      </p:sp>
      <p:sp>
        <p:nvSpPr>
          <p:cNvPr id="12" name="Rectangle 37"/>
          <p:cNvSpPr/>
          <p:nvPr/>
        </p:nvSpPr>
        <p:spPr>
          <a:xfrm>
            <a:off x="7694456" y="4374633"/>
            <a:ext cx="1391139" cy="5433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BE" sz="2500" kern="1200" dirty="0" err="1">
                <a:ln w="0"/>
                <a:solidFill>
                  <a:schemeClr val="bg1"/>
                </a:solidFill>
              </a:rPr>
              <a:t>Carbstone</a:t>
            </a:r>
            <a:endParaRPr lang="fr-BE" sz="2500" kern="1200" dirty="0">
              <a:ln w="0"/>
              <a:solidFill>
                <a:schemeClr val="bg1"/>
              </a:solidFill>
            </a:endParaRPr>
          </a:p>
        </p:txBody>
      </p:sp>
      <p:sp>
        <p:nvSpPr>
          <p:cNvPr id="18" name="Forme 35"/>
          <p:cNvSpPr>
            <a:spLocks noChangeAspect="1"/>
          </p:cNvSpPr>
          <p:nvPr/>
        </p:nvSpPr>
        <p:spPr>
          <a:xfrm rot="10800000" flipV="1">
            <a:off x="3612064" y="1847397"/>
            <a:ext cx="1460080" cy="1564053"/>
          </a:xfrm>
          <a:prstGeom prst="leftCircularArrow">
            <a:avLst>
              <a:gd name="adj1" fmla="val 10980"/>
              <a:gd name="adj2" fmla="val 1142322"/>
              <a:gd name="adj3" fmla="val 6300000"/>
              <a:gd name="adj4" fmla="val 7800002"/>
              <a:gd name="adj5" fmla="val 12500"/>
            </a:avLst>
          </a:prstGeom>
          <a:gradFill>
            <a:gsLst>
              <a:gs pos="0">
                <a:srgbClr val="3F80CD"/>
              </a:gs>
              <a:gs pos="100000">
                <a:srgbClr val="9BC1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0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Rectangle 21"/>
          <p:cNvSpPr/>
          <p:nvPr/>
        </p:nvSpPr>
        <p:spPr>
          <a:xfrm>
            <a:off x="2178205" y="691284"/>
            <a:ext cx="4899102" cy="70333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BE" sz="3200" dirty="0">
                <a:ln w="0"/>
                <a:solidFill>
                  <a:schemeClr val="tx1"/>
                </a:solidFill>
              </a:rPr>
              <a:t>Stainless Steel Production</a:t>
            </a:r>
            <a:endParaRPr lang="fr-BE" sz="3200" kern="1200" dirty="0">
              <a:ln w="0"/>
              <a:solidFill>
                <a:schemeClr val="tx1"/>
              </a:solidFill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B3FDC987-0DBA-4E3F-8A7D-A917C237AE75}"/>
              </a:ext>
            </a:extLst>
          </p:cNvPr>
          <p:cNvSpPr/>
          <p:nvPr/>
        </p:nvSpPr>
        <p:spPr>
          <a:xfrm>
            <a:off x="7003939" y="553745"/>
            <a:ext cx="2169797" cy="956042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Stainless Steel</a:t>
            </a:r>
          </a:p>
          <a:p>
            <a:pPr algn="ctr"/>
            <a:r>
              <a:rPr lang="en-US" dirty="0"/>
              <a:t>1 million ton/year </a:t>
            </a:r>
            <a:endParaRPr lang="en-BE" dirty="0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52DCD218-480E-42A1-9F2D-80083A24A459}"/>
              </a:ext>
            </a:extLst>
          </p:cNvPr>
          <p:cNvSpPr/>
          <p:nvPr/>
        </p:nvSpPr>
        <p:spPr>
          <a:xfrm>
            <a:off x="3368372" y="1418053"/>
            <a:ext cx="2407361" cy="118606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Slags</a:t>
            </a:r>
          </a:p>
          <a:p>
            <a:pPr algn="ctr"/>
            <a:r>
              <a:rPr lang="en-US" dirty="0"/>
              <a:t>0,3 million ton/year</a:t>
            </a:r>
            <a:endParaRPr lang="en-BE" dirty="0"/>
          </a:p>
        </p:txBody>
      </p:sp>
      <p:sp>
        <p:nvSpPr>
          <p:cNvPr id="32" name="Rectangle 21">
            <a:extLst>
              <a:ext uri="{FF2B5EF4-FFF2-40B4-BE49-F238E27FC236}">
                <a16:creationId xmlns:a16="http://schemas.microsoft.com/office/drawing/2014/main" id="{BC7BF7D9-DEC0-4ADC-BBF8-E00F34F0922B}"/>
              </a:ext>
            </a:extLst>
          </p:cNvPr>
          <p:cNvSpPr/>
          <p:nvPr/>
        </p:nvSpPr>
        <p:spPr>
          <a:xfrm>
            <a:off x="5317125" y="4374632"/>
            <a:ext cx="1721927" cy="543356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BE" sz="3200" kern="1200" dirty="0" err="1">
                <a:ln w="0"/>
                <a:solidFill>
                  <a:schemeClr val="bg1"/>
                </a:solidFill>
              </a:rPr>
              <a:t>Carbinox</a:t>
            </a:r>
            <a:r>
              <a:rPr lang="fr-BE" sz="3200" kern="1200" dirty="0">
                <a:ln w="0"/>
                <a:solidFill>
                  <a:schemeClr val="bg1"/>
                </a:solidFill>
              </a:rPr>
              <a:t>®</a:t>
            </a:r>
          </a:p>
        </p:txBody>
      </p:sp>
      <p:sp>
        <p:nvSpPr>
          <p:cNvPr id="37" name="Arrow: Curved Down 36">
            <a:extLst>
              <a:ext uri="{FF2B5EF4-FFF2-40B4-BE49-F238E27FC236}">
                <a16:creationId xmlns:a16="http://schemas.microsoft.com/office/drawing/2014/main" id="{CD224210-0A2A-4978-A331-01A466F7E8BC}"/>
              </a:ext>
            </a:extLst>
          </p:cNvPr>
          <p:cNvSpPr/>
          <p:nvPr/>
        </p:nvSpPr>
        <p:spPr>
          <a:xfrm rot="5639982">
            <a:off x="5414992" y="2427545"/>
            <a:ext cx="3320779" cy="970427"/>
          </a:xfrm>
          <a:prstGeom prst="curvedDownArrow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70CFDA5-261D-414A-849D-D467E936CAB2}"/>
              </a:ext>
            </a:extLst>
          </p:cNvPr>
          <p:cNvSpPr txBox="1"/>
          <p:nvPr/>
        </p:nvSpPr>
        <p:spPr>
          <a:xfrm>
            <a:off x="6367417" y="1207701"/>
            <a:ext cx="1139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</a:t>
            </a:r>
            <a:r>
              <a:rPr lang="en-US" b="1" baseline="-25000" dirty="0">
                <a:solidFill>
                  <a:schemeClr val="bg1"/>
                </a:solidFill>
              </a:rPr>
              <a:t>2</a:t>
            </a:r>
            <a:endParaRPr lang="en-BE" b="1" baseline="-25000" dirty="0">
              <a:solidFill>
                <a:schemeClr val="bg1"/>
              </a:solidFill>
            </a:endParaRPr>
          </a:p>
        </p:txBody>
      </p:sp>
      <p:sp>
        <p:nvSpPr>
          <p:cNvPr id="38" name="Forme 35">
            <a:extLst>
              <a:ext uri="{FF2B5EF4-FFF2-40B4-BE49-F238E27FC236}">
                <a16:creationId xmlns:a16="http://schemas.microsoft.com/office/drawing/2014/main" id="{45EF12B8-2BE5-46F9-A4E8-9C16AC08B142}"/>
              </a:ext>
            </a:extLst>
          </p:cNvPr>
          <p:cNvSpPr>
            <a:spLocks noChangeAspect="1"/>
          </p:cNvSpPr>
          <p:nvPr/>
        </p:nvSpPr>
        <p:spPr>
          <a:xfrm rot="1179657" flipV="1">
            <a:off x="6700042" y="4497671"/>
            <a:ext cx="1333428" cy="1428382"/>
          </a:xfrm>
          <a:prstGeom prst="leftCircularArrow">
            <a:avLst>
              <a:gd name="adj1" fmla="val 10980"/>
              <a:gd name="adj2" fmla="val 1142322"/>
              <a:gd name="adj3" fmla="val 6300000"/>
              <a:gd name="adj4" fmla="val 7800002"/>
              <a:gd name="adj5" fmla="val 12500"/>
            </a:avLst>
          </a:prstGeom>
          <a:gradFill>
            <a:gsLst>
              <a:gs pos="0">
                <a:srgbClr val="3F80CD"/>
              </a:gs>
              <a:gs pos="100000">
                <a:srgbClr val="9BC1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0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0" name="Forme 23">
            <a:extLst>
              <a:ext uri="{FF2B5EF4-FFF2-40B4-BE49-F238E27FC236}">
                <a16:creationId xmlns:a16="http://schemas.microsoft.com/office/drawing/2014/main" id="{FD8CB480-F4C9-4DAC-999B-FF40EE532666}"/>
              </a:ext>
            </a:extLst>
          </p:cNvPr>
          <p:cNvSpPr>
            <a:spLocks noChangeAspect="1"/>
          </p:cNvSpPr>
          <p:nvPr/>
        </p:nvSpPr>
        <p:spPr>
          <a:xfrm>
            <a:off x="4301009" y="3411451"/>
            <a:ext cx="1886694" cy="1560198"/>
          </a:xfrm>
          <a:prstGeom prst="leftCircularArrow">
            <a:avLst>
              <a:gd name="adj1" fmla="val 12788"/>
              <a:gd name="adj2" fmla="val 1142322"/>
              <a:gd name="adj3" fmla="val 6365644"/>
              <a:gd name="adj4" fmla="val 10765371"/>
              <a:gd name="adj5" fmla="val 12287"/>
            </a:avLst>
          </a:prstGeom>
          <a:gradFill>
            <a:gsLst>
              <a:gs pos="0">
                <a:srgbClr val="3F80CD"/>
              </a:gs>
              <a:gs pos="100000">
                <a:srgbClr val="9BC1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0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9" name="Forme 35">
            <a:extLst>
              <a:ext uri="{FF2B5EF4-FFF2-40B4-BE49-F238E27FC236}">
                <a16:creationId xmlns:a16="http://schemas.microsoft.com/office/drawing/2014/main" id="{8B8F0223-C182-4AB5-A041-12624ECA8A48}"/>
              </a:ext>
            </a:extLst>
          </p:cNvPr>
          <p:cNvSpPr>
            <a:spLocks noChangeAspect="1"/>
          </p:cNvSpPr>
          <p:nvPr/>
        </p:nvSpPr>
        <p:spPr>
          <a:xfrm rot="10800000" flipV="1">
            <a:off x="-471967" y="2209926"/>
            <a:ext cx="6234695" cy="2605370"/>
          </a:xfrm>
          <a:prstGeom prst="leftCircularArrow">
            <a:avLst>
              <a:gd name="adj1" fmla="val 10980"/>
              <a:gd name="adj2" fmla="val 1142322"/>
              <a:gd name="adj3" fmla="val 6300000"/>
              <a:gd name="adj4" fmla="val 10903011"/>
              <a:gd name="adj5" fmla="val 12500"/>
            </a:avLst>
          </a:prstGeom>
          <a:gradFill>
            <a:gsLst>
              <a:gs pos="0">
                <a:srgbClr val="3F80CD"/>
              </a:gs>
              <a:gs pos="100000">
                <a:srgbClr val="9BC1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0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BE" dirty="0"/>
          </a:p>
        </p:txBody>
      </p:sp>
      <p:sp>
        <p:nvSpPr>
          <p:cNvPr id="41" name="Arrow: Curved Down 40">
            <a:extLst>
              <a:ext uri="{FF2B5EF4-FFF2-40B4-BE49-F238E27FC236}">
                <a16:creationId xmlns:a16="http://schemas.microsoft.com/office/drawing/2014/main" id="{B8B7C5AD-8F42-4A7A-831D-88155295AB09}"/>
              </a:ext>
            </a:extLst>
          </p:cNvPr>
          <p:cNvSpPr/>
          <p:nvPr/>
        </p:nvSpPr>
        <p:spPr>
          <a:xfrm rot="15151932">
            <a:off x="995784" y="1724712"/>
            <a:ext cx="2635471" cy="970427"/>
          </a:xfrm>
          <a:prstGeom prst="curvedDownArrow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chemeClr val="tx1"/>
              </a:solidFill>
            </a:endParaRPr>
          </a:p>
        </p:txBody>
      </p:sp>
      <p:sp>
        <p:nvSpPr>
          <p:cNvPr id="10" name="Rectangle 25"/>
          <p:cNvSpPr/>
          <p:nvPr/>
        </p:nvSpPr>
        <p:spPr>
          <a:xfrm>
            <a:off x="3080907" y="2933575"/>
            <a:ext cx="3363793" cy="5433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BE" sz="2800" kern="1200" dirty="0">
                <a:solidFill>
                  <a:schemeClr val="bg1"/>
                </a:solidFill>
                <a:sym typeface="Wingdings" panose="05000000000000000000" pitchFamily="2" charset="2"/>
              </a:rPr>
              <a:t>   </a:t>
            </a:r>
            <a:r>
              <a:rPr lang="fr-BE" sz="2800" kern="1200" dirty="0" err="1">
                <a:solidFill>
                  <a:schemeClr val="bg1"/>
                </a:solidFill>
                <a:sym typeface="Wingdings" panose="05000000000000000000" pitchFamily="2" charset="2"/>
              </a:rPr>
              <a:t>Scrap</a:t>
            </a:r>
            <a:r>
              <a:rPr lang="fr-BE" sz="2800" kern="1200" dirty="0">
                <a:solidFill>
                  <a:schemeClr val="bg1"/>
                </a:solidFill>
                <a:sym typeface="Wingdings" panose="05000000000000000000" pitchFamily="2" charset="2"/>
              </a:rPr>
              <a:t> 		 </a:t>
            </a:r>
            <a:r>
              <a:rPr lang="fr-BE" sz="2800" kern="1200" dirty="0" err="1">
                <a:solidFill>
                  <a:schemeClr val="bg1"/>
                </a:solidFill>
                <a:sym typeface="Wingdings" panose="05000000000000000000" pitchFamily="2" charset="2"/>
              </a:rPr>
              <a:t>Slags</a:t>
            </a:r>
            <a:r>
              <a:rPr lang="fr-BE" sz="2800" kern="1200" dirty="0">
                <a:solidFill>
                  <a:schemeClr val="bg1"/>
                </a:solidFill>
                <a:sym typeface="Wingdings" panose="05000000000000000000" pitchFamily="2" charset="2"/>
              </a:rPr>
              <a:t>              </a:t>
            </a:r>
            <a:endParaRPr lang="fr-BE" sz="2800" kern="1200" baseline="-25000" dirty="0">
              <a:solidFill>
                <a:schemeClr val="bg1"/>
              </a:solidFill>
            </a:endParaRPr>
          </a:p>
        </p:txBody>
      </p:sp>
      <p:sp>
        <p:nvSpPr>
          <p:cNvPr id="43" name="Forme 35">
            <a:extLst>
              <a:ext uri="{FF2B5EF4-FFF2-40B4-BE49-F238E27FC236}">
                <a16:creationId xmlns:a16="http://schemas.microsoft.com/office/drawing/2014/main" id="{9EE26486-3A63-41EA-92CD-ABDBC7080849}"/>
              </a:ext>
            </a:extLst>
          </p:cNvPr>
          <p:cNvSpPr>
            <a:spLocks noChangeAspect="1"/>
          </p:cNvSpPr>
          <p:nvPr/>
        </p:nvSpPr>
        <p:spPr>
          <a:xfrm rot="10800000" flipV="1">
            <a:off x="3581229" y="1781917"/>
            <a:ext cx="1460080" cy="1564053"/>
          </a:xfrm>
          <a:prstGeom prst="leftCircularArrow">
            <a:avLst>
              <a:gd name="adj1" fmla="val 10980"/>
              <a:gd name="adj2" fmla="val 1142322"/>
              <a:gd name="adj3" fmla="val 6300000"/>
              <a:gd name="adj4" fmla="val 7800002"/>
              <a:gd name="adj5" fmla="val 12500"/>
            </a:avLst>
          </a:prstGeom>
          <a:gradFill>
            <a:gsLst>
              <a:gs pos="0">
                <a:srgbClr val="3F80CD"/>
              </a:gs>
              <a:gs pos="100000">
                <a:srgbClr val="9BC1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0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Forme 23"/>
          <p:cNvSpPr>
            <a:spLocks noChangeAspect="1"/>
          </p:cNvSpPr>
          <p:nvPr/>
        </p:nvSpPr>
        <p:spPr>
          <a:xfrm>
            <a:off x="4291395" y="1446995"/>
            <a:ext cx="1886694" cy="1886982"/>
          </a:xfrm>
          <a:prstGeom prst="leftCircularArrow">
            <a:avLst>
              <a:gd name="adj1" fmla="val 12788"/>
              <a:gd name="adj2" fmla="val 1142322"/>
              <a:gd name="adj3" fmla="val 6365644"/>
              <a:gd name="adj4" fmla="val 10765371"/>
              <a:gd name="adj5" fmla="val 12287"/>
            </a:avLst>
          </a:prstGeom>
          <a:gradFill>
            <a:gsLst>
              <a:gs pos="0">
                <a:srgbClr val="3F80CD"/>
              </a:gs>
              <a:gs pos="100000">
                <a:srgbClr val="9BC1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0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4023" y="-70686"/>
            <a:ext cx="6400278" cy="857250"/>
          </a:xfrm>
        </p:spPr>
        <p:txBody>
          <a:bodyPr/>
          <a:lstStyle/>
          <a:p>
            <a:r>
              <a:rPr lang="nl-NL" b="1" dirty="0"/>
              <a:t>Orbix &amp; </a:t>
            </a:r>
            <a:r>
              <a:rPr lang="en-CA" b="1" dirty="0"/>
              <a:t>Circular Economy</a:t>
            </a:r>
            <a:endParaRPr lang="en-CA" sz="2800" b="1" dirty="0"/>
          </a:p>
        </p:txBody>
      </p:sp>
      <p:pic>
        <p:nvPicPr>
          <p:cNvPr id="21" name="Afbeelding 4" descr="Logo_Orbix_pos.png">
            <a:extLst>
              <a:ext uri="{FF2B5EF4-FFF2-40B4-BE49-F238E27FC236}">
                <a16:creationId xmlns:a16="http://schemas.microsoft.com/office/drawing/2014/main" id="{0BFEFECB-A322-408F-A592-AB5CCDE39A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8161" y="99743"/>
            <a:ext cx="1008000" cy="34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60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Logo_Orbix_p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305" y="4642834"/>
            <a:ext cx="1198118" cy="405147"/>
          </a:xfrm>
          <a:prstGeom prst="rect">
            <a:avLst/>
          </a:prstGeom>
        </p:spPr>
      </p:pic>
      <p:pic>
        <p:nvPicPr>
          <p:cNvPr id="6" name="Tijdelijke aanduiding voor inhou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023" y="173864"/>
            <a:ext cx="6738210" cy="2947967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1940028" y="3195431"/>
            <a:ext cx="65051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b="1" dirty="0"/>
              <a:t>CO</a:t>
            </a:r>
            <a:r>
              <a:rPr lang="en-NZ" b="1" baseline="-25000" dirty="0"/>
              <a:t>2</a:t>
            </a:r>
            <a:r>
              <a:rPr lang="en-NZ" b="1" dirty="0"/>
              <a:t> as binder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b="1" dirty="0"/>
              <a:t>Material to carbonate: slags (or other waste streams)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b="1" dirty="0"/>
              <a:t>In combination with natural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b="1" dirty="0"/>
              <a:t>No cement needed anymore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b="1" dirty="0"/>
              <a:t>Faster curing than cement    (12 h &lt;-&gt; 7 days)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b="1" dirty="0"/>
              <a:t>Building materials with very low carbon footprint   </a:t>
            </a:r>
            <a:r>
              <a:rPr lang="nl-BE" dirty="0"/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kstvak 3"/>
          <p:cNvSpPr txBox="1"/>
          <p:nvPr/>
        </p:nvSpPr>
        <p:spPr>
          <a:xfrm>
            <a:off x="0" y="-53080"/>
            <a:ext cx="7398529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2500" b="1" dirty="0">
                <a:solidFill>
                  <a:srgbClr val="71A58D"/>
                </a:solidFill>
              </a:rPr>
              <a:t>From 2004 </a:t>
            </a:r>
          </a:p>
          <a:p>
            <a:r>
              <a:rPr lang="en-CA" sz="2500" b="1" dirty="0">
                <a:solidFill>
                  <a:srgbClr val="71A58D"/>
                </a:solidFill>
              </a:rPr>
              <a:t>Carbonation with </a:t>
            </a:r>
            <a:r>
              <a:rPr lang="en-CA" sz="2500" b="1" dirty="0" err="1">
                <a:solidFill>
                  <a:srgbClr val="71A58D"/>
                </a:solidFill>
              </a:rPr>
              <a:t>Carbinox</a:t>
            </a:r>
            <a:r>
              <a:rPr lang="en-CA" sz="2500" b="1" dirty="0">
                <a:solidFill>
                  <a:srgbClr val="71A58D"/>
                </a:solidFill>
              </a:rPr>
              <a:t> ®</a:t>
            </a:r>
            <a:endParaRPr lang="nl-BE" sz="2500" b="1" dirty="0">
              <a:solidFill>
                <a:schemeClr val="bg1"/>
              </a:solidFill>
            </a:endParaRPr>
          </a:p>
        </p:txBody>
      </p:sp>
      <p:pic>
        <p:nvPicPr>
          <p:cNvPr id="8" name="Afbeelding 4">
            <a:extLst>
              <a:ext uri="{FF2B5EF4-FFF2-40B4-BE49-F238E27FC236}">
                <a16:creationId xmlns:a16="http://schemas.microsoft.com/office/drawing/2014/main" id="{18601376-12B9-4E2B-8EC7-16AAB8A546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7790" y="1270786"/>
            <a:ext cx="2193282" cy="119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4565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e1" id="{F89F35DE-32D4-D341-90AE-BC01E77C7289}" vid="{5610B4F2-C9EE-684E-980E-758639106421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Orbix_sjabloon</Template>
  <TotalTime>21956</TotalTime>
  <Words>1097</Words>
  <Application>Microsoft Office PowerPoint</Application>
  <PresentationFormat>Affichage à l'écran (16:9)</PresentationFormat>
  <Paragraphs>184</Paragraphs>
  <Slides>24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5" baseType="lpstr">
      <vt:lpstr>AdvOT2e364b11</vt:lpstr>
      <vt:lpstr>AdvOT2e364b11+fb</vt:lpstr>
      <vt:lpstr>AdvOT8608a8d1+22</vt:lpstr>
      <vt:lpstr>Arial</vt:lpstr>
      <vt:lpstr>Avenir Light</vt:lpstr>
      <vt:lpstr>Bahnschrift SemiBold</vt:lpstr>
      <vt:lpstr>Calibri</vt:lpstr>
      <vt:lpstr>Frutiger-BoldCn</vt:lpstr>
      <vt:lpstr>Lucida Grande</vt:lpstr>
      <vt:lpstr>Wingdings</vt:lpstr>
      <vt:lpstr>Office-thema</vt:lpstr>
      <vt:lpstr>Présentation PowerPoint</vt:lpstr>
      <vt:lpstr>Carbstone technology 15 years of development  Orbix’s innovative technology  using CO2 and waste streams  for making building materials</vt:lpstr>
      <vt:lpstr>Orbix Belgium since 1994 A zero-waste company/industry Treatment and valorisation of slags from stainless steel production</vt:lpstr>
      <vt:lpstr>Slags formation</vt:lpstr>
      <vt:lpstr>Orbix &amp; Circular Economy</vt:lpstr>
      <vt:lpstr>Présentation PowerPoint</vt:lpstr>
      <vt:lpstr>Orbix &amp; Circular Economy</vt:lpstr>
      <vt:lpstr>Orbix &amp; Circular Economy</vt:lpstr>
      <vt:lpstr>Présentation PowerPoint</vt:lpstr>
      <vt:lpstr>Lab-scale studies</vt:lpstr>
      <vt:lpstr>Correlation between CO2-pressure  and strength development  </vt:lpstr>
      <vt:lpstr>Calcium leaching and carbonates precipitation</vt:lpstr>
      <vt:lpstr>Environmental quality of carbonated  building materials</vt:lpstr>
      <vt:lpstr>Properties of the obtained block</vt:lpstr>
      <vt:lpstr>Présentation PowerPoint</vt:lpstr>
      <vt:lpstr>Présentation PowerPoint</vt:lpstr>
      <vt:lpstr>Présentation PowerPoint</vt:lpstr>
      <vt:lpstr>Présentation PowerPoint</vt:lpstr>
      <vt:lpstr>Partnerships</vt:lpstr>
      <vt:lpstr>Présentation PowerPoint</vt:lpstr>
      <vt:lpstr>CO2 Value Europe 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ANDY AVEMCO</dc:creator>
  <cp:lastModifiedBy>Youcef Ounoughene</cp:lastModifiedBy>
  <cp:revision>316</cp:revision>
  <cp:lastPrinted>2016-08-02T11:05:17Z</cp:lastPrinted>
  <dcterms:created xsi:type="dcterms:W3CDTF">2016-06-28T06:26:17Z</dcterms:created>
  <dcterms:modified xsi:type="dcterms:W3CDTF">2019-03-30T20:14:35Z</dcterms:modified>
</cp:coreProperties>
</file>